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9.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3.jpg" ContentType="image/jpeg"/>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34" r:id="rId3"/>
    <p:sldId id="257" r:id="rId4"/>
    <p:sldId id="268" r:id="rId5"/>
    <p:sldId id="332" r:id="rId6"/>
    <p:sldId id="339" r:id="rId7"/>
    <p:sldId id="340" r:id="rId8"/>
    <p:sldId id="341" r:id="rId9"/>
    <p:sldId id="342" r:id="rId10"/>
    <p:sldId id="273" r:id="rId11"/>
    <p:sldId id="335" r:id="rId12"/>
    <p:sldId id="275" r:id="rId13"/>
    <p:sldId id="276" r:id="rId14"/>
    <p:sldId id="333" r:id="rId15"/>
    <p:sldId id="338" r:id="rId16"/>
    <p:sldId id="318" r:id="rId17"/>
    <p:sldId id="336" r:id="rId18"/>
    <p:sldId id="337" r:id="rId19"/>
    <p:sldId id="287" r:id="rId20"/>
    <p:sldId id="285" r:id="rId21"/>
    <p:sldId id="331" r:id="rId22"/>
  </p:sldIdLst>
  <p:sldSz cx="10680700" cy="7569200"/>
  <p:notesSz cx="10680700" cy="7569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542" autoAdjust="0"/>
  </p:normalViewPr>
  <p:slideViewPr>
    <p:cSldViewPr>
      <p:cViewPr varScale="1">
        <p:scale>
          <a:sx n="67" d="100"/>
          <a:sy n="67" d="100"/>
        </p:scale>
        <p:origin x="-1152" y="-9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79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4627563" cy="377825"/>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6049963" y="0"/>
            <a:ext cx="4627562" cy="377825"/>
          </a:xfrm>
          <a:prstGeom prst="rect">
            <a:avLst/>
          </a:prstGeom>
        </p:spPr>
        <p:txBody>
          <a:bodyPr vert="horz" lIns="91440" tIns="45720" rIns="91440" bIns="45720" rtlCol="0"/>
          <a:lstStyle>
            <a:lvl1pPr algn="r">
              <a:defRPr sz="1200"/>
            </a:lvl1pPr>
          </a:lstStyle>
          <a:p>
            <a:fld id="{0DD1A36B-1B3A-473D-B78F-F32684ABA39E}" type="datetimeFigureOut">
              <a:rPr lang="en-GB" smtClean="0"/>
              <a:t>24/03/2017</a:t>
            </a:fld>
            <a:endParaRPr lang="en-GB"/>
          </a:p>
        </p:txBody>
      </p:sp>
      <p:sp>
        <p:nvSpPr>
          <p:cNvPr id="4" name="Marcador de Posição da Imagem do Diapositivo 3"/>
          <p:cNvSpPr>
            <a:spLocks noGrp="1" noRot="1" noChangeAspect="1"/>
          </p:cNvSpPr>
          <p:nvPr>
            <p:ph type="sldImg" idx="2"/>
          </p:nvPr>
        </p:nvSpPr>
        <p:spPr>
          <a:xfrm>
            <a:off x="3336925" y="568325"/>
            <a:ext cx="4006850" cy="283845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1068388" y="3595688"/>
            <a:ext cx="8543925" cy="3405187"/>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6" name="Marcador de Posição do Rodapé 5"/>
          <p:cNvSpPr>
            <a:spLocks noGrp="1"/>
          </p:cNvSpPr>
          <p:nvPr>
            <p:ph type="ftr" sz="quarter" idx="4"/>
          </p:nvPr>
        </p:nvSpPr>
        <p:spPr>
          <a:xfrm>
            <a:off x="0" y="7189788"/>
            <a:ext cx="4627563" cy="377825"/>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6049963" y="7189788"/>
            <a:ext cx="4627562" cy="377825"/>
          </a:xfrm>
          <a:prstGeom prst="rect">
            <a:avLst/>
          </a:prstGeom>
        </p:spPr>
        <p:txBody>
          <a:bodyPr vert="horz" lIns="91440" tIns="45720" rIns="91440" bIns="45720" rtlCol="0" anchor="b"/>
          <a:lstStyle>
            <a:lvl1pPr algn="r">
              <a:defRPr sz="1200"/>
            </a:lvl1pPr>
          </a:lstStyle>
          <a:p>
            <a:fld id="{D3E29EC8-54DC-47C1-B40C-AA236836B141}" type="slidenum">
              <a:rPr lang="en-GB" smtClean="0"/>
              <a:t>‹nº›</a:t>
            </a:fld>
            <a:endParaRPr lang="en-GB"/>
          </a:p>
        </p:txBody>
      </p:sp>
    </p:spTree>
    <p:extLst>
      <p:ext uri="{BB962C8B-B14F-4D97-AF65-F5344CB8AC3E}">
        <p14:creationId xmlns:p14="http://schemas.microsoft.com/office/powerpoint/2010/main" val="254770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231F20"/>
                </a:solidFill>
                <a:latin typeface="Museo Sans 100"/>
                <a:cs typeface="Museo Sans 100"/>
              </a:rPr>
              <a:t>Str</a:t>
            </a:r>
            <a:r>
              <a:rPr lang="en-GB" sz="1200" b="1" spc="-10" dirty="0" smtClean="0">
                <a:solidFill>
                  <a:srgbClr val="231F20"/>
                </a:solidFill>
                <a:latin typeface="Museo Sans 100"/>
                <a:cs typeface="Museo Sans 100"/>
              </a:rPr>
              <a:t>a</a:t>
            </a:r>
            <a:r>
              <a:rPr lang="en-GB" sz="1200" b="1" spc="0" dirty="0" smtClean="0">
                <a:solidFill>
                  <a:srgbClr val="231F20"/>
                </a:solidFill>
                <a:latin typeface="Museo Sans 100"/>
                <a:cs typeface="Museo Sans 100"/>
              </a:rPr>
              <a:t>tegic Goals</a:t>
            </a:r>
          </a:p>
          <a:p>
            <a:pPr marL="12700" marR="81915" algn="just">
              <a:lnSpc>
                <a:spcPct val="100000"/>
              </a:lnSpc>
            </a:pPr>
            <a:r>
              <a:rPr lang="en-GB" sz="1200" spc="120" dirty="0" smtClean="0">
                <a:solidFill>
                  <a:srgbClr val="231F20"/>
                </a:solidFill>
                <a:latin typeface="Museo Sans 300"/>
                <a:cs typeface="Museo Sans 300"/>
              </a:rPr>
              <a:t>AMBITIO</a:t>
            </a:r>
            <a:r>
              <a:rPr lang="en-GB" sz="1200" spc="0" dirty="0" smtClean="0">
                <a:solidFill>
                  <a:srgbClr val="231F20"/>
                </a:solidFill>
                <a:latin typeface="Museo Sans 300"/>
                <a:cs typeface="Museo Sans 300"/>
              </a:rPr>
              <a:t>N </a:t>
            </a:r>
            <a:r>
              <a:rPr lang="en-GB" sz="1200" spc="-85" dirty="0" smtClean="0">
                <a:solidFill>
                  <a:srgbClr val="231F20"/>
                </a:solidFill>
                <a:latin typeface="Museo Sans 300"/>
                <a:cs typeface="Museo Sans 300"/>
              </a:rPr>
              <a:t> </a:t>
            </a:r>
            <a:r>
              <a:rPr lang="en-GB" sz="1200" spc="0" dirty="0" smtClean="0">
                <a:solidFill>
                  <a:srgbClr val="231F20"/>
                </a:solidFill>
                <a:latin typeface="Museo Sans 300"/>
                <a:cs typeface="Museo Sans 300"/>
              </a:rPr>
              <a:t>&amp; </a:t>
            </a:r>
            <a:r>
              <a:rPr lang="en-GB" sz="1200" spc="-85" dirty="0" smtClean="0">
                <a:solidFill>
                  <a:srgbClr val="231F20"/>
                </a:solidFill>
                <a:latin typeface="Museo Sans 300"/>
                <a:cs typeface="Museo Sans 300"/>
              </a:rPr>
              <a:t> </a:t>
            </a:r>
            <a:r>
              <a:rPr lang="en-GB" sz="1200" spc="120" dirty="0" smtClean="0">
                <a:solidFill>
                  <a:srgbClr val="231F20"/>
                </a:solidFill>
                <a:latin typeface="Museo Sans 300"/>
                <a:cs typeface="Museo Sans 300"/>
              </a:rPr>
              <a:t>LEADERSHI</a:t>
            </a:r>
            <a:r>
              <a:rPr lang="en-GB" sz="1200" spc="0" dirty="0" smtClean="0">
                <a:solidFill>
                  <a:srgbClr val="231F20"/>
                </a:solidFill>
                <a:latin typeface="Museo Sans 300"/>
                <a:cs typeface="Museo Sans 300"/>
              </a:rPr>
              <a:t>P</a:t>
            </a:r>
            <a:r>
              <a:rPr lang="en-GB" sz="1200" spc="-204" dirty="0" smtClean="0">
                <a:solidFill>
                  <a:srgbClr val="231F20"/>
                </a:solidFill>
                <a:latin typeface="Museo Sans 300"/>
                <a:cs typeface="Museo Sans 300"/>
              </a:rPr>
              <a:t> </a:t>
            </a:r>
            <a:endParaRPr lang="en-GB" sz="1200" dirty="0" smtClean="0">
              <a:latin typeface="Museo Sans 300"/>
              <a:cs typeface="Museo Sans 300"/>
            </a:endParaRPr>
          </a:p>
          <a:p>
            <a:pPr marL="12700" marR="45085" algn="just">
              <a:lnSpc>
                <a:spcPts val="1200"/>
              </a:lnSpc>
            </a:pPr>
            <a:r>
              <a:rPr lang="en-GB" sz="1200" spc="110" dirty="0" smtClean="0">
                <a:solidFill>
                  <a:srgbClr val="231F20"/>
                </a:solidFill>
                <a:latin typeface="Museo Sans 100"/>
                <a:cs typeface="Museo Sans 100"/>
              </a:rPr>
              <a:t>Clea</a:t>
            </a:r>
            <a:r>
              <a:rPr lang="en-GB" sz="1200" spc="0" dirty="0" smtClean="0">
                <a:solidFill>
                  <a:srgbClr val="231F20"/>
                </a:solidFill>
                <a:latin typeface="Museo Sans 100"/>
                <a:cs typeface="Museo Sans 100"/>
              </a:rPr>
              <a:t>r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ambitio</a:t>
            </a:r>
            <a:r>
              <a:rPr lang="en-GB" sz="1200" spc="0" dirty="0" smtClean="0">
                <a:solidFill>
                  <a:srgbClr val="231F20"/>
                </a:solidFill>
                <a:latin typeface="Museo Sans 100"/>
                <a:cs typeface="Museo Sans 100"/>
              </a:rPr>
              <a:t>n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str</a:t>
            </a:r>
            <a:r>
              <a:rPr lang="en-GB" sz="1200" spc="0" dirty="0" smtClean="0">
                <a:solidFill>
                  <a:srgbClr val="231F20"/>
                </a:solidFill>
                <a:latin typeface="Museo Sans 100"/>
                <a:cs typeface="Museo Sans 100"/>
              </a:rPr>
              <a:t>a</a:t>
            </a:r>
            <a:r>
              <a:rPr lang="en-GB" sz="1200" spc="110" dirty="0" smtClean="0">
                <a:solidFill>
                  <a:srgbClr val="231F20"/>
                </a:solidFill>
                <a:latin typeface="Museo Sans 100"/>
                <a:cs typeface="Museo Sans 100"/>
              </a:rPr>
              <a:t>tegi</a:t>
            </a:r>
            <a:r>
              <a:rPr lang="en-GB" sz="1200" spc="0" dirty="0" smtClean="0">
                <a:solidFill>
                  <a:srgbClr val="231F20"/>
                </a:solidFill>
                <a:latin typeface="Museo Sans 100"/>
                <a:cs typeface="Museo Sans 100"/>
              </a:rPr>
              <a:t>c</a:t>
            </a:r>
            <a:r>
              <a:rPr lang="en-GB" sz="1200" spc="-19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di</a:t>
            </a:r>
            <a:r>
              <a:rPr lang="en-GB" sz="1200" spc="0" dirty="0" smtClean="0">
                <a:solidFill>
                  <a:srgbClr val="231F20"/>
                </a:solidFill>
                <a:latin typeface="Museo Sans 100"/>
                <a:cs typeface="Museo Sans 100"/>
              </a:rPr>
              <a:t>r</a:t>
            </a:r>
            <a:r>
              <a:rPr lang="en-GB" sz="1200" spc="110" dirty="0" smtClean="0">
                <a:solidFill>
                  <a:srgbClr val="231F20"/>
                </a:solidFill>
                <a:latin typeface="Museo Sans 100"/>
                <a:cs typeface="Museo Sans 100"/>
              </a:rPr>
              <a:t>ectio</a:t>
            </a:r>
            <a:r>
              <a:rPr lang="en-GB" sz="1200" spc="0" dirty="0" smtClean="0">
                <a:solidFill>
                  <a:srgbClr val="231F20"/>
                </a:solidFill>
                <a:latin typeface="Museo Sans 100"/>
                <a:cs typeface="Museo Sans 100"/>
              </a:rPr>
              <a:t>n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p</a:t>
            </a:r>
            <a:r>
              <a:rPr lang="en-GB" sz="1200" spc="0" dirty="0" smtClean="0">
                <a:solidFill>
                  <a:srgbClr val="231F20"/>
                </a:solidFill>
                <a:latin typeface="Museo Sans 100"/>
                <a:cs typeface="Museo Sans 100"/>
              </a:rPr>
              <a:t>r</a:t>
            </a:r>
            <a:r>
              <a:rPr lang="en-GB" sz="1200" spc="110" dirty="0" smtClean="0">
                <a:solidFill>
                  <a:srgbClr val="231F20"/>
                </a:solidFill>
                <a:latin typeface="Museo Sans 100"/>
                <a:cs typeface="Museo Sans 100"/>
              </a:rPr>
              <a:t>omot</a:t>
            </a:r>
            <a:r>
              <a:rPr lang="en-GB" sz="1200" spc="0" dirty="0" smtClean="0">
                <a:solidFill>
                  <a:srgbClr val="231F20"/>
                </a:solidFill>
                <a:latin typeface="Museo Sans 100"/>
                <a:cs typeface="Museo Sans 100"/>
              </a:rPr>
              <a:t>e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19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 </a:t>
            </a:r>
            <a:r>
              <a:rPr lang="en-GB" sz="1200" spc="-8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hu</a:t>
            </a:r>
            <a:r>
              <a:rPr lang="en-GB" sz="1200" spc="0" dirty="0" smtClean="0">
                <a:solidFill>
                  <a:srgbClr val="231F20"/>
                </a:solidFill>
                <a:latin typeface="Museo Sans 100"/>
                <a:cs typeface="Museo Sans 100"/>
              </a:rPr>
              <a:t>b </a:t>
            </a:r>
            <a:r>
              <a:rPr lang="en-GB" sz="1200" spc="-8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of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innov</a:t>
            </a:r>
            <a:r>
              <a:rPr lang="en-GB" sz="1200" spc="0" dirty="0" smtClean="0">
                <a:solidFill>
                  <a:srgbClr val="231F20"/>
                </a:solidFill>
                <a:latin typeface="Museo Sans 100"/>
                <a:cs typeface="Museo Sans 100"/>
              </a:rPr>
              <a:t>a</a:t>
            </a:r>
            <a:r>
              <a:rPr lang="en-GB" sz="1200" spc="110" dirty="0" smtClean="0">
                <a:solidFill>
                  <a:srgbClr val="231F20"/>
                </a:solidFill>
                <a:latin typeface="Museo Sans 100"/>
                <a:cs typeface="Museo Sans 100"/>
              </a:rPr>
              <a:t>tion</a:t>
            </a:r>
            <a:r>
              <a:rPr lang="en-GB" sz="1200" spc="0" dirty="0" smtClean="0">
                <a:solidFill>
                  <a:srgbClr val="231F20"/>
                </a:solidFill>
                <a:latin typeface="Museo Sans 100"/>
                <a:cs typeface="Museo Sans 100"/>
              </a:rPr>
              <a:t>,</a:t>
            </a:r>
            <a:r>
              <a:rPr lang="en-GB" sz="1200" spc="-19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ent</a:t>
            </a:r>
            <a:r>
              <a:rPr lang="en-GB" sz="1200" spc="0" dirty="0" smtClean="0">
                <a:solidFill>
                  <a:srgbClr val="231F20"/>
                </a:solidFill>
                <a:latin typeface="Museo Sans 100"/>
                <a:cs typeface="Museo Sans 100"/>
              </a:rPr>
              <a:t>r</a:t>
            </a:r>
            <a:r>
              <a:rPr lang="en-GB" sz="1200" spc="110" dirty="0" smtClean="0">
                <a:solidFill>
                  <a:srgbClr val="231F20"/>
                </a:solidFill>
                <a:latin typeface="Museo Sans 100"/>
                <a:cs typeface="Museo Sans 100"/>
              </a:rPr>
              <a:t>ep</a:t>
            </a:r>
            <a:r>
              <a:rPr lang="en-GB" sz="1200" spc="0" dirty="0" smtClean="0">
                <a:solidFill>
                  <a:srgbClr val="231F20"/>
                </a:solidFill>
                <a:latin typeface="Museo Sans 100"/>
                <a:cs typeface="Museo Sans 100"/>
              </a:rPr>
              <a:t>r</a:t>
            </a:r>
            <a:r>
              <a:rPr lang="en-GB" sz="1200" spc="110" dirty="0" smtClean="0">
                <a:solidFill>
                  <a:srgbClr val="231F20"/>
                </a:solidFill>
                <a:latin typeface="Museo Sans 100"/>
                <a:cs typeface="Museo Sans 100"/>
              </a:rPr>
              <a:t>eneurshi</a:t>
            </a:r>
            <a:r>
              <a:rPr lang="en-GB" sz="1200" spc="0" dirty="0" smtClean="0">
                <a:solidFill>
                  <a:srgbClr val="231F20"/>
                </a:solidFill>
                <a:latin typeface="Museo Sans 100"/>
                <a:cs typeface="Museo Sans 100"/>
              </a:rPr>
              <a:t>p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195" dirty="0" smtClean="0">
                <a:solidFill>
                  <a:srgbClr val="231F20"/>
                </a:solidFill>
                <a:latin typeface="Museo Sans 100"/>
                <a:cs typeface="Museo Sans 100"/>
              </a:rPr>
              <a:t> </a:t>
            </a:r>
            <a:r>
              <a:rPr lang="en-GB" sz="1200" dirty="0" smtClean="0">
                <a:latin typeface="Museo Sans 100"/>
                <a:cs typeface="Museo Sans 100"/>
              </a:rPr>
              <a:t> </a:t>
            </a:r>
            <a:r>
              <a:rPr lang="en-GB" sz="1200" spc="110"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r</a:t>
            </a:r>
            <a:r>
              <a:rPr lang="en-GB" sz="1200" spc="110"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a</a:t>
            </a:r>
            <a:r>
              <a:rPr lang="en-GB" sz="1200" spc="110" dirty="0" smtClean="0">
                <a:solidFill>
                  <a:srgbClr val="231F20"/>
                </a:solidFill>
                <a:latin typeface="Museo Sans 100"/>
                <a:cs typeface="Museo Sans 100"/>
              </a:rPr>
              <a:t>tivit</a:t>
            </a:r>
            <a:r>
              <a:rPr lang="en-GB" sz="1200" spc="0" dirty="0" smtClean="0">
                <a:solidFill>
                  <a:srgbClr val="231F20"/>
                </a:solidFill>
                <a:latin typeface="Museo Sans 100"/>
                <a:cs typeface="Museo Sans 100"/>
              </a:rPr>
              <a:t>y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n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n </a:t>
            </a:r>
            <a:r>
              <a:rPr lang="en-GB" sz="1200" spc="-8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intern</a:t>
            </a:r>
            <a:r>
              <a:rPr lang="en-GB" sz="1200" spc="0" dirty="0" smtClean="0">
                <a:solidFill>
                  <a:srgbClr val="231F20"/>
                </a:solidFill>
                <a:latin typeface="Museo Sans 100"/>
                <a:cs typeface="Museo Sans 100"/>
              </a:rPr>
              <a:t>a</a:t>
            </a:r>
            <a:r>
              <a:rPr lang="en-GB" sz="1200" spc="110" dirty="0" smtClean="0">
                <a:solidFill>
                  <a:srgbClr val="231F20"/>
                </a:solidFill>
                <a:latin typeface="Museo Sans 100"/>
                <a:cs typeface="Museo Sans 100"/>
              </a:rPr>
              <a:t>tiona</a:t>
            </a:r>
            <a:r>
              <a:rPr lang="en-GB" sz="1200" spc="0" dirty="0" smtClean="0">
                <a:solidFill>
                  <a:srgbClr val="231F20"/>
                </a:solidFill>
                <a:latin typeface="Museo Sans 100"/>
                <a:cs typeface="Museo Sans 100"/>
              </a:rPr>
              <a:t>l</a:t>
            </a:r>
            <a:r>
              <a:rPr lang="en-GB" sz="1200" spc="-195" dirty="0" smtClean="0">
                <a:solidFill>
                  <a:srgbClr val="231F20"/>
                </a:solidFill>
                <a:latin typeface="Museo Sans 100"/>
                <a:cs typeface="Museo Sans 100"/>
              </a:rPr>
              <a:t>   </a:t>
            </a:r>
            <a:r>
              <a:rPr lang="en-GB" sz="1200" spc="110" dirty="0" smtClean="0">
                <a:solidFill>
                  <a:srgbClr val="231F20"/>
                </a:solidFill>
                <a:latin typeface="Museo Sans 100"/>
                <a:cs typeface="Museo Sans 100"/>
              </a:rPr>
              <a:t>scale</a:t>
            </a:r>
            <a:r>
              <a:rPr lang="en-GB" sz="1200" spc="0" dirty="0" smtClean="0">
                <a:solidFill>
                  <a:srgbClr val="231F20"/>
                </a:solidFill>
                <a:latin typeface="Museo Sans 100"/>
                <a:cs typeface="Museo Sans 100"/>
              </a:rPr>
              <a:t>.</a:t>
            </a:r>
            <a:r>
              <a:rPr lang="en-GB" sz="1200" spc="-195" dirty="0" smtClean="0">
                <a:solidFill>
                  <a:srgbClr val="231F20"/>
                </a:solidFill>
                <a:latin typeface="Museo Sans 100"/>
                <a:cs typeface="Museo Sans 100"/>
              </a:rPr>
              <a:t> </a:t>
            </a:r>
          </a:p>
          <a:p>
            <a:pPr marL="12700">
              <a:lnSpc>
                <a:spcPct val="100000"/>
              </a:lnSpc>
            </a:pPr>
            <a:r>
              <a:rPr lang="en-GB" sz="1200" spc="120" dirty="0" smtClean="0">
                <a:solidFill>
                  <a:srgbClr val="231F20"/>
                </a:solidFill>
                <a:latin typeface="Museo Sans 300"/>
                <a:cs typeface="Museo Sans 300"/>
              </a:rPr>
              <a:t>NET </a:t>
            </a:r>
            <a:r>
              <a:rPr lang="en-GB" sz="1200" spc="0" dirty="0" smtClean="0">
                <a:solidFill>
                  <a:srgbClr val="231F20"/>
                </a:solidFill>
                <a:latin typeface="Museo Sans 300"/>
                <a:cs typeface="Museo Sans 300"/>
              </a:rPr>
              <a:t>W</a:t>
            </a:r>
            <a:r>
              <a:rPr lang="en-GB" sz="1200" spc="-210" dirty="0" smtClean="0">
                <a:solidFill>
                  <a:srgbClr val="231F20"/>
                </a:solidFill>
                <a:latin typeface="Museo Sans 300"/>
                <a:cs typeface="Museo Sans 300"/>
              </a:rPr>
              <a:t> </a:t>
            </a:r>
            <a:r>
              <a:rPr lang="en-GB" sz="1200" spc="120" dirty="0" smtClean="0">
                <a:solidFill>
                  <a:srgbClr val="231F20"/>
                </a:solidFill>
                <a:latin typeface="Museo Sans 300"/>
                <a:cs typeface="Museo Sans 300"/>
              </a:rPr>
              <a:t>ORK</a:t>
            </a:r>
            <a:r>
              <a:rPr lang="en-GB" sz="1200" spc="0" dirty="0" smtClean="0">
                <a:solidFill>
                  <a:srgbClr val="231F20"/>
                </a:solidFill>
                <a:latin typeface="Museo Sans 300"/>
                <a:cs typeface="Museo Sans 300"/>
              </a:rPr>
              <a:t>S </a:t>
            </a:r>
            <a:r>
              <a:rPr lang="en-GB" sz="1200" spc="-85" dirty="0" smtClean="0">
                <a:solidFill>
                  <a:srgbClr val="231F20"/>
                </a:solidFill>
                <a:latin typeface="Museo Sans 300"/>
                <a:cs typeface="Museo Sans 300"/>
              </a:rPr>
              <a:t> </a:t>
            </a:r>
            <a:r>
              <a:rPr lang="en-GB" sz="1200" spc="0" dirty="0" smtClean="0">
                <a:solidFill>
                  <a:srgbClr val="231F20"/>
                </a:solidFill>
                <a:latin typeface="Museo Sans 300"/>
                <a:cs typeface="Museo Sans 300"/>
              </a:rPr>
              <a:t>&amp; </a:t>
            </a:r>
            <a:r>
              <a:rPr lang="en-GB" sz="1200" spc="-85" dirty="0" smtClean="0">
                <a:solidFill>
                  <a:srgbClr val="231F20"/>
                </a:solidFill>
                <a:latin typeface="Museo Sans 300"/>
                <a:cs typeface="Museo Sans 300"/>
              </a:rPr>
              <a:t> </a:t>
            </a:r>
            <a:r>
              <a:rPr lang="en-GB" sz="1200" spc="0" dirty="0" smtClean="0">
                <a:solidFill>
                  <a:srgbClr val="231F20"/>
                </a:solidFill>
                <a:latin typeface="Museo Sans 300"/>
                <a:cs typeface="Museo Sans 300"/>
              </a:rPr>
              <a:t>C</a:t>
            </a:r>
            <a:r>
              <a:rPr lang="en-GB" sz="1200" spc="-210" dirty="0" smtClean="0">
                <a:solidFill>
                  <a:srgbClr val="231F20"/>
                </a:solidFill>
                <a:latin typeface="Museo Sans 300"/>
                <a:cs typeface="Museo Sans 300"/>
              </a:rPr>
              <a:t> </a:t>
            </a:r>
            <a:r>
              <a:rPr lang="en-GB" sz="1200" spc="120" dirty="0" smtClean="0">
                <a:solidFill>
                  <a:srgbClr val="231F20"/>
                </a:solidFill>
                <a:latin typeface="Museo Sans 300"/>
                <a:cs typeface="Museo Sans 300"/>
              </a:rPr>
              <a:t>ONN</a:t>
            </a:r>
            <a:r>
              <a:rPr lang="en-GB" sz="1200" spc="0" dirty="0" smtClean="0">
                <a:solidFill>
                  <a:srgbClr val="231F20"/>
                </a:solidFill>
                <a:latin typeface="Museo Sans 300"/>
                <a:cs typeface="Museo Sans 300"/>
              </a:rPr>
              <a:t>E</a:t>
            </a:r>
            <a:r>
              <a:rPr lang="en-GB" sz="1200" spc="120" dirty="0" smtClean="0">
                <a:solidFill>
                  <a:srgbClr val="231F20"/>
                </a:solidFill>
                <a:latin typeface="Museo Sans 300"/>
                <a:cs typeface="Museo Sans 300"/>
              </a:rPr>
              <a:t>CTIVI</a:t>
            </a:r>
            <a:r>
              <a:rPr lang="en-GB" sz="1200" spc="0" dirty="0" smtClean="0">
                <a:solidFill>
                  <a:srgbClr val="231F20"/>
                </a:solidFill>
                <a:latin typeface="Museo Sans 300"/>
                <a:cs typeface="Museo Sans 300"/>
              </a:rPr>
              <a:t>T</a:t>
            </a:r>
            <a:r>
              <a:rPr lang="en-GB" sz="1200" spc="-190" dirty="0" smtClean="0">
                <a:solidFill>
                  <a:srgbClr val="231F20"/>
                </a:solidFill>
                <a:latin typeface="Museo Sans 300"/>
                <a:cs typeface="Museo Sans 300"/>
              </a:rPr>
              <a:t> </a:t>
            </a:r>
            <a:r>
              <a:rPr lang="en-GB" sz="1200" spc="0" dirty="0" smtClean="0">
                <a:solidFill>
                  <a:srgbClr val="231F20"/>
                </a:solidFill>
                <a:latin typeface="Museo Sans 300"/>
                <a:cs typeface="Museo Sans 300"/>
              </a:rPr>
              <a:t>Y</a:t>
            </a:r>
            <a:endParaRPr lang="en-GB" sz="1200" dirty="0" smtClean="0">
              <a:latin typeface="Museo Sans 300"/>
              <a:cs typeface="Museo Sans 300"/>
            </a:endParaRPr>
          </a:p>
          <a:p>
            <a:pPr marL="12700">
              <a:lnSpc>
                <a:spcPct val="100000"/>
              </a:lnSpc>
              <a:spcBef>
                <a:spcPts val="495"/>
              </a:spcBef>
            </a:pPr>
            <a:r>
              <a:rPr lang="en-GB" sz="1100" spc="110" dirty="0" smtClean="0">
                <a:solidFill>
                  <a:srgbClr val="231F20"/>
                </a:solidFill>
                <a:latin typeface="Museo Sans 100"/>
                <a:cs typeface="Museo Sans 100"/>
              </a:rPr>
              <a:t>Digita</a:t>
            </a:r>
            <a:r>
              <a:rPr lang="en-GB" sz="1100" spc="0" dirty="0" smtClean="0">
                <a:solidFill>
                  <a:srgbClr val="231F20"/>
                </a:solidFill>
                <a:latin typeface="Museo Sans 100"/>
                <a:cs typeface="Museo Sans 100"/>
              </a:rPr>
              <a:t>l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an</a:t>
            </a:r>
            <a:r>
              <a:rPr lang="en-GB" sz="1100" spc="0" dirty="0" smtClean="0">
                <a:solidFill>
                  <a:srgbClr val="231F20"/>
                </a:solidFill>
                <a:latin typeface="Museo Sans 100"/>
                <a:cs typeface="Museo Sans 100"/>
              </a:rPr>
              <a:t>d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physica</a:t>
            </a:r>
            <a:r>
              <a:rPr lang="en-GB" sz="1100" spc="0" dirty="0" smtClean="0">
                <a:solidFill>
                  <a:srgbClr val="231F20"/>
                </a:solidFill>
                <a:latin typeface="Museo Sans 100"/>
                <a:cs typeface="Museo Sans 100"/>
              </a:rPr>
              <a:t>l</a:t>
            </a:r>
            <a:r>
              <a:rPr lang="en-GB" sz="1100" spc="-19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inte</a:t>
            </a:r>
            <a:r>
              <a:rPr lang="en-GB" sz="1100" spc="0" dirty="0" smtClean="0">
                <a:solidFill>
                  <a:srgbClr val="231F20"/>
                </a:solidFill>
                <a:latin typeface="Museo Sans 100"/>
                <a:cs typeface="Museo Sans 100"/>
              </a:rPr>
              <a:t>rc</a:t>
            </a:r>
            <a:r>
              <a:rPr lang="en-GB" sz="1100" spc="110" dirty="0" smtClean="0">
                <a:solidFill>
                  <a:srgbClr val="231F20"/>
                </a:solidFill>
                <a:latin typeface="Museo Sans 100"/>
                <a:cs typeface="Museo Sans 100"/>
              </a:rPr>
              <a:t>onnectio</a:t>
            </a:r>
            <a:r>
              <a:rPr lang="en-GB" sz="1100" spc="0" dirty="0" smtClean="0">
                <a:solidFill>
                  <a:srgbClr val="231F20"/>
                </a:solidFill>
                <a:latin typeface="Museo Sans 100"/>
                <a:cs typeface="Museo Sans 100"/>
              </a:rPr>
              <a:t>n</a:t>
            </a:r>
            <a:r>
              <a:rPr lang="en-GB" sz="1100" spc="0" baseline="0" dirty="0" smtClean="0">
                <a:solidFill>
                  <a:srgbClr val="231F20"/>
                </a:solidFill>
                <a:latin typeface="Museo Sans 100"/>
                <a:cs typeface="Museo Sans 100"/>
              </a:rPr>
              <a:t> </a:t>
            </a:r>
            <a:r>
              <a:rPr lang="en-GB" sz="1100" spc="0" dirty="0" smtClean="0">
                <a:solidFill>
                  <a:srgbClr val="231F20"/>
                </a:solidFill>
                <a:latin typeface="Museo Sans 100"/>
                <a:cs typeface="Museo Sans 100"/>
              </a:rPr>
              <a:t>o</a:t>
            </a:r>
            <a:r>
              <a:rPr lang="en-GB" sz="1100" spc="-200" dirty="0" smtClean="0">
                <a:solidFill>
                  <a:srgbClr val="231F20"/>
                </a:solidFill>
                <a:latin typeface="Museo Sans 100"/>
                <a:cs typeface="Museo Sans 100"/>
              </a:rPr>
              <a:t> </a:t>
            </a:r>
            <a:r>
              <a:rPr lang="en-GB" sz="1100" spc="0" dirty="0" smtClean="0">
                <a:solidFill>
                  <a:srgbClr val="231F20"/>
                </a:solidFill>
                <a:latin typeface="Museo Sans 100"/>
                <a:cs typeface="Museo Sans 100"/>
              </a:rPr>
              <a:t>f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actor</a:t>
            </a:r>
            <a:r>
              <a:rPr lang="en-GB" sz="1100" spc="0" dirty="0" smtClean="0">
                <a:solidFill>
                  <a:srgbClr val="231F20"/>
                </a:solidFill>
                <a:latin typeface="Museo Sans 100"/>
                <a:cs typeface="Museo Sans 100"/>
              </a:rPr>
              <a:t>s</a:t>
            </a:r>
            <a:r>
              <a:rPr lang="en-GB" sz="1100" spc="0" baseline="0"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an</a:t>
            </a:r>
            <a:r>
              <a:rPr lang="en-GB" sz="1100" spc="0" dirty="0" smtClean="0">
                <a:solidFill>
                  <a:srgbClr val="231F20"/>
                </a:solidFill>
                <a:latin typeface="Museo Sans 100"/>
                <a:cs typeface="Museo Sans 100"/>
              </a:rPr>
              <a:t>d</a:t>
            </a:r>
            <a:r>
              <a:rPr lang="en-GB" sz="1100" spc="-19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partners</a:t>
            </a:r>
            <a:r>
              <a:rPr lang="en-GB" sz="1100" spc="0"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stimul</a:t>
            </a:r>
            <a:r>
              <a:rPr lang="en-GB" sz="1100" spc="0" dirty="0" smtClean="0">
                <a:solidFill>
                  <a:srgbClr val="231F20"/>
                </a:solidFill>
                <a:latin typeface="Museo Sans 100"/>
                <a:cs typeface="Museo Sans 100"/>
              </a:rPr>
              <a:t>a</a:t>
            </a:r>
            <a:r>
              <a:rPr lang="en-GB" sz="1100" spc="110" dirty="0" smtClean="0">
                <a:solidFill>
                  <a:srgbClr val="231F20"/>
                </a:solidFill>
                <a:latin typeface="Museo Sans 100"/>
                <a:cs typeface="Museo Sans 100"/>
              </a:rPr>
              <a:t>tin</a:t>
            </a:r>
            <a:r>
              <a:rPr lang="en-GB" sz="1100" spc="0" dirty="0" smtClean="0">
                <a:solidFill>
                  <a:srgbClr val="231F20"/>
                </a:solidFill>
                <a:latin typeface="Museo Sans 100"/>
                <a:cs typeface="Museo Sans 100"/>
              </a:rPr>
              <a:t>g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th</a:t>
            </a:r>
            <a:r>
              <a:rPr lang="en-GB" sz="1100" spc="0" dirty="0" smtClean="0">
                <a:solidFill>
                  <a:srgbClr val="231F20"/>
                </a:solidFill>
                <a:latin typeface="Museo Sans 100"/>
                <a:cs typeface="Museo Sans 100"/>
              </a:rPr>
              <a:t>e </a:t>
            </a:r>
            <a:r>
              <a:rPr lang="en-GB" sz="1100" spc="110" dirty="0" smtClean="0">
                <a:solidFill>
                  <a:srgbClr val="231F20"/>
                </a:solidFill>
                <a:latin typeface="Museo Sans 100"/>
                <a:cs typeface="Museo Sans 100"/>
              </a:rPr>
              <a:t>c</a:t>
            </a:r>
            <a:r>
              <a:rPr lang="en-GB" sz="1100" spc="0" dirty="0" smtClean="0">
                <a:solidFill>
                  <a:srgbClr val="231F20"/>
                </a:solidFill>
                <a:latin typeface="Museo Sans 100"/>
                <a:cs typeface="Museo Sans 100"/>
              </a:rPr>
              <a:t>r</a:t>
            </a:r>
            <a:r>
              <a:rPr lang="en-GB" sz="1100" spc="110" dirty="0" smtClean="0">
                <a:solidFill>
                  <a:srgbClr val="231F20"/>
                </a:solidFill>
                <a:latin typeface="Museo Sans 100"/>
                <a:cs typeface="Museo Sans 100"/>
              </a:rPr>
              <a:t>e</a:t>
            </a:r>
            <a:r>
              <a:rPr lang="en-GB" sz="1100" spc="0" dirty="0" smtClean="0">
                <a:solidFill>
                  <a:srgbClr val="231F20"/>
                </a:solidFill>
                <a:latin typeface="Museo Sans 100"/>
                <a:cs typeface="Museo Sans 100"/>
              </a:rPr>
              <a:t>a</a:t>
            </a:r>
            <a:r>
              <a:rPr lang="en-GB" sz="1100" spc="110" dirty="0" smtClean="0">
                <a:solidFill>
                  <a:srgbClr val="231F20"/>
                </a:solidFill>
                <a:latin typeface="Museo Sans 100"/>
                <a:cs typeface="Museo Sans 100"/>
              </a:rPr>
              <a:t>tio</a:t>
            </a:r>
            <a:r>
              <a:rPr lang="en-GB" sz="1100" spc="0" dirty="0" smtClean="0">
                <a:solidFill>
                  <a:srgbClr val="231F20"/>
                </a:solidFill>
                <a:latin typeface="Museo Sans 100"/>
                <a:cs typeface="Museo Sans 100"/>
              </a:rPr>
              <a:t>n</a:t>
            </a:r>
            <a:r>
              <a:rPr lang="en-GB" sz="1100" spc="-195" dirty="0" smtClean="0">
                <a:solidFill>
                  <a:srgbClr val="231F20"/>
                </a:solidFill>
                <a:latin typeface="Museo Sans 100"/>
                <a:cs typeface="Museo Sans 100"/>
              </a:rPr>
              <a:t>  </a:t>
            </a:r>
            <a:r>
              <a:rPr lang="en-GB" sz="1100" spc="0" dirty="0" smtClean="0">
                <a:solidFill>
                  <a:srgbClr val="231F20"/>
                </a:solidFill>
                <a:latin typeface="Museo Sans 100"/>
                <a:cs typeface="Museo Sans 100"/>
              </a:rPr>
              <a:t>o</a:t>
            </a:r>
            <a:r>
              <a:rPr lang="en-GB" sz="1100" spc="-200" dirty="0" smtClean="0">
                <a:solidFill>
                  <a:srgbClr val="231F20"/>
                </a:solidFill>
                <a:latin typeface="Museo Sans 100"/>
                <a:cs typeface="Museo Sans 100"/>
              </a:rPr>
              <a:t> </a:t>
            </a:r>
            <a:r>
              <a:rPr lang="en-GB" sz="1100" spc="0" dirty="0" smtClean="0">
                <a:solidFill>
                  <a:srgbClr val="231F20"/>
                </a:solidFill>
                <a:latin typeface="Museo Sans 100"/>
                <a:cs typeface="Museo Sans 100"/>
              </a:rPr>
              <a:t>f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e</a:t>
            </a:r>
            <a:r>
              <a:rPr lang="en-GB" sz="1100" spc="0" dirty="0" smtClean="0">
                <a:solidFill>
                  <a:srgbClr val="231F20"/>
                </a:solidFill>
                <a:latin typeface="Museo Sans 100"/>
                <a:cs typeface="Museo Sans 100"/>
              </a:rPr>
              <a:t>c</a:t>
            </a:r>
            <a:r>
              <a:rPr lang="en-GB" sz="1100" spc="110" dirty="0" smtClean="0">
                <a:solidFill>
                  <a:srgbClr val="231F20"/>
                </a:solidFill>
                <a:latin typeface="Museo Sans 100"/>
                <a:cs typeface="Museo Sans 100"/>
              </a:rPr>
              <a:t>osystem</a:t>
            </a:r>
            <a:r>
              <a:rPr lang="en-GB" sz="1100" spc="0" dirty="0" smtClean="0">
                <a:solidFill>
                  <a:srgbClr val="231F20"/>
                </a:solidFill>
                <a:latin typeface="Museo Sans 100"/>
                <a:cs typeface="Museo Sans 100"/>
              </a:rPr>
              <a:t>s o</a:t>
            </a:r>
            <a:r>
              <a:rPr lang="en-GB" sz="1100" spc="-200" dirty="0" smtClean="0">
                <a:solidFill>
                  <a:srgbClr val="231F20"/>
                </a:solidFill>
                <a:latin typeface="Museo Sans 100"/>
                <a:cs typeface="Museo Sans 100"/>
              </a:rPr>
              <a:t> </a:t>
            </a:r>
            <a:r>
              <a:rPr lang="en-GB" sz="1100" spc="0" dirty="0" smtClean="0">
                <a:solidFill>
                  <a:srgbClr val="231F20"/>
                </a:solidFill>
                <a:latin typeface="Museo Sans 100"/>
                <a:cs typeface="Museo Sans 100"/>
              </a:rPr>
              <a:t>f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innov</a:t>
            </a:r>
            <a:r>
              <a:rPr lang="en-GB" sz="1100" spc="0" dirty="0" smtClean="0">
                <a:solidFill>
                  <a:srgbClr val="231F20"/>
                </a:solidFill>
                <a:latin typeface="Museo Sans 100"/>
                <a:cs typeface="Museo Sans 100"/>
              </a:rPr>
              <a:t>a</a:t>
            </a:r>
            <a:r>
              <a:rPr lang="en-GB" sz="1100" spc="110" dirty="0" smtClean="0">
                <a:solidFill>
                  <a:srgbClr val="231F20"/>
                </a:solidFill>
                <a:latin typeface="Museo Sans 100"/>
                <a:cs typeface="Museo Sans 100"/>
              </a:rPr>
              <a:t>tio</a:t>
            </a:r>
            <a:r>
              <a:rPr lang="en-GB" sz="1100" spc="0" dirty="0" smtClean="0">
                <a:solidFill>
                  <a:srgbClr val="231F20"/>
                </a:solidFill>
                <a:latin typeface="Museo Sans 100"/>
                <a:cs typeface="Museo Sans 100"/>
              </a:rPr>
              <a:t>n </a:t>
            </a:r>
            <a:r>
              <a:rPr lang="en-GB" sz="1100" spc="-85" dirty="0" smtClean="0">
                <a:solidFill>
                  <a:srgbClr val="231F20"/>
                </a:solidFill>
                <a:latin typeface="Museo Sans 100"/>
                <a:cs typeface="Museo Sans 100"/>
              </a:rPr>
              <a:t> </a:t>
            </a:r>
            <a:r>
              <a:rPr lang="en-GB" sz="1100" spc="110" dirty="0" smtClean="0">
                <a:solidFill>
                  <a:srgbClr val="231F20"/>
                </a:solidFill>
                <a:latin typeface="Museo Sans 100"/>
                <a:cs typeface="Museo Sans 100"/>
              </a:rPr>
              <a:t>an</a:t>
            </a:r>
            <a:r>
              <a:rPr lang="en-GB" sz="1100" spc="0" dirty="0" smtClean="0">
                <a:solidFill>
                  <a:srgbClr val="231F20"/>
                </a:solidFill>
                <a:latin typeface="Museo Sans 100"/>
                <a:cs typeface="Museo Sans 100"/>
              </a:rPr>
              <a:t>d </a:t>
            </a:r>
            <a:endParaRPr lang="en-GB" sz="1100" spc="-195" dirty="0" smtClean="0">
              <a:solidFill>
                <a:srgbClr val="231F20"/>
              </a:solidFill>
              <a:latin typeface="Museo Sans 100"/>
              <a:cs typeface="Museo Sans 100"/>
            </a:endParaRPr>
          </a:p>
          <a:p>
            <a:pPr marL="12700" marR="12700">
              <a:lnSpc>
                <a:spcPts val="1200"/>
              </a:lnSpc>
              <a:spcBef>
                <a:spcPts val="20"/>
              </a:spcBef>
            </a:pPr>
            <a:r>
              <a:rPr lang="en-GB" sz="1100" spc="110" dirty="0" smtClean="0">
                <a:solidFill>
                  <a:srgbClr val="231F20"/>
                </a:solidFill>
                <a:latin typeface="Museo Sans 100"/>
                <a:cs typeface="Museo Sans 100"/>
              </a:rPr>
              <a:t>ent</a:t>
            </a:r>
            <a:r>
              <a:rPr lang="en-GB" sz="1100" spc="0" dirty="0" smtClean="0">
                <a:solidFill>
                  <a:srgbClr val="231F20"/>
                </a:solidFill>
                <a:latin typeface="Museo Sans 100"/>
                <a:cs typeface="Museo Sans 100"/>
              </a:rPr>
              <a:t>r</a:t>
            </a:r>
            <a:r>
              <a:rPr lang="en-GB" sz="1100" spc="110" dirty="0" smtClean="0">
                <a:solidFill>
                  <a:srgbClr val="231F20"/>
                </a:solidFill>
                <a:latin typeface="Museo Sans 100"/>
                <a:cs typeface="Museo Sans 100"/>
              </a:rPr>
              <a:t>ep</a:t>
            </a:r>
            <a:r>
              <a:rPr lang="en-GB" sz="1100" spc="0" dirty="0" smtClean="0">
                <a:solidFill>
                  <a:srgbClr val="231F20"/>
                </a:solidFill>
                <a:latin typeface="Museo Sans 100"/>
                <a:cs typeface="Museo Sans 100"/>
              </a:rPr>
              <a:t>r</a:t>
            </a:r>
            <a:r>
              <a:rPr lang="en-GB" sz="1100" spc="110" dirty="0" smtClean="0">
                <a:solidFill>
                  <a:srgbClr val="231F20"/>
                </a:solidFill>
                <a:latin typeface="Museo Sans 100"/>
                <a:cs typeface="Museo Sans 100"/>
              </a:rPr>
              <a:t>eneurship</a:t>
            </a:r>
            <a:r>
              <a:rPr lang="en-GB" sz="1100" spc="0" dirty="0" smtClean="0">
                <a:solidFill>
                  <a:srgbClr val="231F20"/>
                </a:solidFill>
                <a:latin typeface="Museo Sans 100"/>
                <a:cs typeface="Museo Sans 100"/>
              </a:rPr>
              <a:t>.</a:t>
            </a:r>
            <a:r>
              <a:rPr lang="en-GB" sz="1100" spc="-195" dirty="0" smtClean="0">
                <a:solidFill>
                  <a:srgbClr val="231F20"/>
                </a:solidFill>
                <a:latin typeface="Museo Sans 100"/>
                <a:cs typeface="Museo Sans 100"/>
              </a:rPr>
              <a:t> </a:t>
            </a:r>
          </a:p>
          <a:p>
            <a:pPr marL="12700">
              <a:lnSpc>
                <a:spcPct val="100000"/>
              </a:lnSpc>
            </a:pPr>
            <a:r>
              <a:rPr lang="en-GB" sz="1100" spc="120" dirty="0" smtClean="0">
                <a:solidFill>
                  <a:srgbClr val="231F20"/>
                </a:solidFill>
                <a:latin typeface="Museo Sans 300"/>
                <a:cs typeface="Museo Sans 300"/>
              </a:rPr>
              <a:t>OPENNES</a:t>
            </a:r>
            <a:r>
              <a:rPr lang="en-GB" sz="1100" spc="0" dirty="0" smtClean="0">
                <a:solidFill>
                  <a:srgbClr val="231F20"/>
                </a:solidFill>
                <a:latin typeface="Museo Sans 300"/>
                <a:cs typeface="Museo Sans 300"/>
              </a:rPr>
              <a:t>S </a:t>
            </a:r>
            <a:r>
              <a:rPr lang="en-GB" sz="1100" spc="-85" dirty="0" smtClean="0">
                <a:solidFill>
                  <a:srgbClr val="231F20"/>
                </a:solidFill>
                <a:latin typeface="Museo Sans 300"/>
                <a:cs typeface="Museo Sans 300"/>
              </a:rPr>
              <a:t> </a:t>
            </a:r>
            <a:r>
              <a:rPr lang="en-GB" sz="1100" spc="0" dirty="0" smtClean="0">
                <a:solidFill>
                  <a:srgbClr val="231F20"/>
                </a:solidFill>
                <a:latin typeface="Museo Sans 300"/>
                <a:cs typeface="Museo Sans 300"/>
              </a:rPr>
              <a:t>&amp; </a:t>
            </a:r>
            <a:r>
              <a:rPr lang="en-GB" sz="1100" spc="-85" dirty="0" smtClean="0">
                <a:solidFill>
                  <a:srgbClr val="231F20"/>
                </a:solidFill>
                <a:latin typeface="Museo Sans 300"/>
                <a:cs typeface="Museo Sans 300"/>
              </a:rPr>
              <a:t> </a:t>
            </a:r>
            <a:r>
              <a:rPr lang="en-GB" sz="1100" spc="85" dirty="0" smtClean="0">
                <a:solidFill>
                  <a:srgbClr val="231F20"/>
                </a:solidFill>
                <a:latin typeface="Museo Sans 300"/>
                <a:cs typeface="Museo Sans 300"/>
              </a:rPr>
              <a:t>F</a:t>
            </a:r>
            <a:r>
              <a:rPr lang="en-GB" sz="1100" spc="0" dirty="0" smtClean="0">
                <a:solidFill>
                  <a:srgbClr val="231F20"/>
                </a:solidFill>
                <a:latin typeface="Museo Sans 300"/>
                <a:cs typeface="Museo Sans 300"/>
              </a:rPr>
              <a:t>A</a:t>
            </a:r>
            <a:r>
              <a:rPr lang="en-GB" sz="1100" spc="-210" dirty="0" smtClean="0">
                <a:solidFill>
                  <a:srgbClr val="231F20"/>
                </a:solidFill>
                <a:latin typeface="Museo Sans 300"/>
                <a:cs typeface="Museo Sans 300"/>
              </a:rPr>
              <a:t> </a:t>
            </a:r>
            <a:r>
              <a:rPr lang="en-GB" sz="1100" spc="120" dirty="0" smtClean="0">
                <a:solidFill>
                  <a:srgbClr val="231F20"/>
                </a:solidFill>
                <a:latin typeface="Museo Sans 300"/>
                <a:cs typeface="Museo Sans 300"/>
              </a:rPr>
              <a:t>CILI</a:t>
            </a:r>
            <a:r>
              <a:rPr lang="en-GB" sz="1100" spc="65" dirty="0" smtClean="0">
                <a:solidFill>
                  <a:srgbClr val="231F20"/>
                </a:solidFill>
                <a:latin typeface="Museo Sans 300"/>
                <a:cs typeface="Museo Sans 300"/>
              </a:rPr>
              <a:t>TA</a:t>
            </a:r>
            <a:r>
              <a:rPr lang="en-GB" sz="1100" spc="120" dirty="0" smtClean="0">
                <a:solidFill>
                  <a:srgbClr val="231F20"/>
                </a:solidFill>
                <a:latin typeface="Museo Sans 300"/>
                <a:cs typeface="Museo Sans 300"/>
              </a:rPr>
              <a:t>TIO</a:t>
            </a:r>
            <a:r>
              <a:rPr lang="en-GB" sz="1100" spc="0" dirty="0" smtClean="0">
                <a:solidFill>
                  <a:srgbClr val="231F20"/>
                </a:solidFill>
                <a:latin typeface="Museo Sans 300"/>
                <a:cs typeface="Museo Sans 300"/>
              </a:rPr>
              <a:t>N</a:t>
            </a:r>
            <a:r>
              <a:rPr lang="en-GB" sz="1100" spc="-204" dirty="0" smtClean="0">
                <a:solidFill>
                  <a:srgbClr val="231F20"/>
                </a:solidFill>
                <a:latin typeface="Museo Sans 300"/>
                <a:cs typeface="Museo Sans 300"/>
              </a:rPr>
              <a:t> </a:t>
            </a:r>
            <a:endParaRPr lang="en-GB" sz="1100" dirty="0" smtClean="0">
              <a:latin typeface="Museo Sans 300"/>
              <a:cs typeface="Museo Sans 300"/>
            </a:endParaRPr>
          </a:p>
          <a:p>
            <a:pPr marL="12700">
              <a:lnSpc>
                <a:spcPct val="100000"/>
              </a:lnSpc>
              <a:spcBef>
                <a:spcPts val="495"/>
              </a:spcBef>
            </a:pPr>
            <a:r>
              <a:rPr lang="en-GB" sz="1050" spc="110" dirty="0" smtClean="0">
                <a:solidFill>
                  <a:srgbClr val="231F20"/>
                </a:solidFill>
                <a:latin typeface="Museo Sans 100"/>
                <a:cs typeface="Museo Sans 100"/>
              </a:rPr>
              <a:t>Opennes</a:t>
            </a:r>
            <a:r>
              <a:rPr lang="en-GB" sz="1050" spc="0" dirty="0" smtClean="0">
                <a:solidFill>
                  <a:srgbClr val="231F20"/>
                </a:solidFill>
                <a:latin typeface="Museo Sans 100"/>
                <a:cs typeface="Museo Sans 100"/>
              </a:rPr>
              <a:t>s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t</a:t>
            </a:r>
            <a:r>
              <a:rPr lang="en-GB" sz="1050" spc="0" dirty="0" smtClean="0">
                <a:solidFill>
                  <a:srgbClr val="231F20"/>
                </a:solidFill>
                <a:latin typeface="Museo Sans 100"/>
                <a:cs typeface="Museo Sans 100"/>
              </a:rPr>
              <a:t>o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ne</a:t>
            </a:r>
            <a:r>
              <a:rPr lang="en-GB" sz="1050" spc="0" dirty="0" smtClean="0">
                <a:solidFill>
                  <a:srgbClr val="231F20"/>
                </a:solidFill>
                <a:latin typeface="Museo Sans 100"/>
                <a:cs typeface="Museo Sans 100"/>
              </a:rPr>
              <a:t>w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ideas</a:t>
            </a:r>
            <a:r>
              <a:rPr lang="en-GB" sz="1050" spc="0" dirty="0" smtClean="0">
                <a:solidFill>
                  <a:srgbClr val="231F20"/>
                </a:solidFill>
                <a:latin typeface="Museo Sans 100"/>
                <a:cs typeface="Museo Sans 100"/>
              </a:rPr>
              <a:t>,</a:t>
            </a:r>
            <a:r>
              <a:rPr lang="en-GB" sz="1050" spc="-195" dirty="0" smtClean="0">
                <a:solidFill>
                  <a:srgbClr val="231F20"/>
                </a:solidFill>
                <a:latin typeface="Museo Sans 100"/>
                <a:cs typeface="Museo Sans 100"/>
              </a:rPr>
              <a:t> </a:t>
            </a:r>
            <a:r>
              <a:rPr lang="en-GB" sz="1050" dirty="0" smtClean="0">
                <a:solidFill>
                  <a:srgbClr val="231F20"/>
                </a:solidFill>
                <a:latin typeface="Museo Sans 100"/>
                <a:cs typeface="Museo Sans 100"/>
              </a:rPr>
              <a:t>c</a:t>
            </a:r>
            <a:r>
              <a:rPr lang="en-GB" sz="1050" spc="-200" dirty="0" smtClean="0">
                <a:solidFill>
                  <a:srgbClr val="231F20"/>
                </a:solidFill>
                <a:latin typeface="Museo Sans 100"/>
                <a:cs typeface="Museo Sans 100"/>
              </a:rPr>
              <a:t> </a:t>
            </a:r>
            <a:r>
              <a:rPr lang="en-GB" sz="1050" spc="110" dirty="0" err="1" smtClean="0">
                <a:solidFill>
                  <a:srgbClr val="231F20"/>
                </a:solidFill>
                <a:latin typeface="Museo Sans 100"/>
                <a:cs typeface="Museo Sans 100"/>
              </a:rPr>
              <a:t>on</a:t>
            </a:r>
            <a:r>
              <a:rPr lang="en-GB" sz="1050" spc="0" dirty="0" err="1" smtClean="0">
                <a:solidFill>
                  <a:srgbClr val="231F20"/>
                </a:solidFill>
                <a:latin typeface="Museo Sans 100"/>
                <a:cs typeface="Museo Sans 100"/>
              </a:rPr>
              <a:t>c</a:t>
            </a:r>
            <a:r>
              <a:rPr lang="en-GB" sz="1050" spc="110" dirty="0" err="1" smtClean="0">
                <a:solidFill>
                  <a:srgbClr val="231F20"/>
                </a:solidFill>
                <a:latin typeface="Museo Sans 100"/>
                <a:cs typeface="Museo Sans 100"/>
              </a:rPr>
              <a:t>epts</a:t>
            </a:r>
            <a:r>
              <a:rPr lang="en-GB" sz="1050" spc="0" dirty="0" smtClean="0">
                <a:solidFill>
                  <a:srgbClr val="231F20"/>
                </a:solidFill>
                <a:latin typeface="Museo Sans 100"/>
                <a:cs typeface="Museo Sans 100"/>
              </a:rPr>
              <a:t>,</a:t>
            </a:r>
            <a:r>
              <a:rPr lang="en-GB" sz="1050" spc="0" baseline="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experien</a:t>
            </a:r>
            <a:r>
              <a:rPr lang="en-GB" sz="1050" spc="0" dirty="0" smtClean="0">
                <a:solidFill>
                  <a:srgbClr val="231F20"/>
                </a:solidFill>
                <a:latin typeface="Museo Sans 100"/>
                <a:cs typeface="Museo Sans 100"/>
              </a:rPr>
              <a:t>c</a:t>
            </a:r>
            <a:r>
              <a:rPr lang="en-GB" sz="1050" spc="110" dirty="0" smtClean="0">
                <a:solidFill>
                  <a:srgbClr val="231F20"/>
                </a:solidFill>
                <a:latin typeface="Museo Sans 100"/>
                <a:cs typeface="Museo Sans 100"/>
              </a:rPr>
              <a:t>e</a:t>
            </a:r>
            <a:r>
              <a:rPr lang="en-GB" sz="1050" spc="0" dirty="0" smtClean="0">
                <a:solidFill>
                  <a:srgbClr val="231F20"/>
                </a:solidFill>
                <a:latin typeface="Museo Sans 100"/>
                <a:cs typeface="Museo Sans 100"/>
              </a:rPr>
              <a:t>s</a:t>
            </a:r>
            <a:r>
              <a:rPr lang="en-GB" sz="1050" spc="0" baseline="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19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businesses</a:t>
            </a:r>
            <a:r>
              <a:rPr lang="en-GB" sz="1050" spc="0" dirty="0" smtClean="0">
                <a:solidFill>
                  <a:srgbClr val="231F20"/>
                </a:solidFill>
                <a:latin typeface="Museo Sans 100"/>
                <a:cs typeface="Museo Sans 100"/>
              </a:rPr>
              <a:t>.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Vie</a:t>
            </a:r>
            <a:r>
              <a:rPr lang="en-GB" sz="1050" spc="0" dirty="0" smtClean="0">
                <a:solidFill>
                  <a:srgbClr val="231F20"/>
                </a:solidFill>
                <a:latin typeface="Museo Sans 100"/>
                <a:cs typeface="Museo Sans 100"/>
              </a:rPr>
              <a:t>w </a:t>
            </a:r>
            <a:r>
              <a:rPr lang="en-GB" sz="1050" spc="110"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 </a:t>
            </a:r>
            <a:r>
              <a:rPr lang="en-GB" sz="1050" spc="110" dirty="0" smtClean="0">
                <a:solidFill>
                  <a:srgbClr val="231F20"/>
                </a:solidFill>
                <a:latin typeface="Museo Sans 100"/>
                <a:cs typeface="Museo Sans 100"/>
              </a:rPr>
              <a:t>cit</a:t>
            </a:r>
            <a:r>
              <a:rPr lang="en-GB" sz="1050" spc="0" dirty="0" smtClean="0">
                <a:solidFill>
                  <a:srgbClr val="231F20"/>
                </a:solidFill>
                <a:latin typeface="Museo Sans 100"/>
                <a:cs typeface="Museo Sans 100"/>
              </a:rPr>
              <a:t>y o</a:t>
            </a:r>
            <a:r>
              <a:rPr lang="en-GB" sz="1050" spc="-200"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f </a:t>
            </a:r>
            <a:r>
              <a:rPr lang="en-GB" sz="1050" spc="110" dirty="0" smtClean="0">
                <a:solidFill>
                  <a:srgbClr val="231F20"/>
                </a:solidFill>
                <a:latin typeface="Museo Sans 100"/>
                <a:cs typeface="Museo Sans 100"/>
              </a:rPr>
              <a:t>Lisbo</a:t>
            </a:r>
            <a:r>
              <a:rPr lang="en-GB" sz="1050" spc="0" dirty="0" smtClean="0">
                <a:solidFill>
                  <a:srgbClr val="231F20"/>
                </a:solidFill>
                <a:latin typeface="Museo Sans 100"/>
                <a:cs typeface="Museo Sans 100"/>
              </a:rPr>
              <a:t>n </a:t>
            </a:r>
            <a:r>
              <a:rPr lang="en-GB" sz="1050" spc="110" dirty="0" smtClean="0">
                <a:solidFill>
                  <a:srgbClr val="231F20"/>
                </a:solidFill>
                <a:latin typeface="Museo Sans 100"/>
                <a:cs typeface="Museo Sans 100"/>
              </a:rPr>
              <a:t>a</a:t>
            </a:r>
            <a:r>
              <a:rPr lang="en-GB" sz="1050" spc="0" dirty="0" smtClean="0">
                <a:solidFill>
                  <a:srgbClr val="231F20"/>
                </a:solidFill>
                <a:latin typeface="Museo Sans 100"/>
                <a:cs typeface="Museo Sans 100"/>
              </a:rPr>
              <a:t>s a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Livin</a:t>
            </a:r>
            <a:r>
              <a:rPr lang="en-GB" sz="1050" spc="0" dirty="0" smtClean="0">
                <a:solidFill>
                  <a:srgbClr val="231F20"/>
                </a:solidFill>
                <a:latin typeface="Museo Sans 100"/>
                <a:cs typeface="Museo Sans 100"/>
              </a:rPr>
              <a:t>g </a:t>
            </a:r>
            <a:r>
              <a:rPr lang="en-GB" sz="1050" spc="110" dirty="0" smtClean="0">
                <a:solidFill>
                  <a:srgbClr val="231F20"/>
                </a:solidFill>
                <a:latin typeface="Museo Sans 100"/>
                <a:cs typeface="Museo Sans 100"/>
              </a:rPr>
              <a:t>Lab</a:t>
            </a:r>
            <a:r>
              <a:rPr lang="en-GB" sz="1050" spc="0" dirty="0" smtClean="0">
                <a:solidFill>
                  <a:srgbClr val="231F20"/>
                </a:solidFill>
                <a:latin typeface="Museo Sans 100"/>
                <a:cs typeface="Museo Sans 100"/>
              </a:rPr>
              <a:t>.</a:t>
            </a:r>
            <a:r>
              <a:rPr lang="en-GB" sz="1050" spc="-195" dirty="0" smtClean="0">
                <a:solidFill>
                  <a:srgbClr val="231F20"/>
                </a:solidFill>
                <a:latin typeface="Museo Sans 100"/>
                <a:cs typeface="Museo Sans 100"/>
              </a:rPr>
              <a:t> </a:t>
            </a:r>
          </a:p>
          <a:p>
            <a:pPr marL="12700">
              <a:lnSpc>
                <a:spcPct val="100000"/>
              </a:lnSpc>
            </a:pPr>
            <a:r>
              <a:rPr lang="en-GB" sz="1100" spc="120" dirty="0" smtClean="0">
                <a:solidFill>
                  <a:srgbClr val="231F20"/>
                </a:solidFill>
                <a:latin typeface="Museo Sans 300"/>
                <a:cs typeface="Museo Sans 300"/>
              </a:rPr>
              <a:t>G</a:t>
            </a:r>
            <a:r>
              <a:rPr lang="en-GB" sz="1100" spc="85" dirty="0" smtClean="0">
                <a:solidFill>
                  <a:srgbClr val="231F20"/>
                </a:solidFill>
                <a:latin typeface="Museo Sans 300"/>
                <a:cs typeface="Museo Sans 300"/>
              </a:rPr>
              <a:t>L</a:t>
            </a:r>
            <a:r>
              <a:rPr lang="en-GB" sz="1100" spc="120" dirty="0" smtClean="0">
                <a:solidFill>
                  <a:srgbClr val="231F20"/>
                </a:solidFill>
                <a:latin typeface="Museo Sans 300"/>
                <a:cs typeface="Museo Sans 300"/>
              </a:rPr>
              <a:t>OBA</a:t>
            </a:r>
            <a:r>
              <a:rPr lang="en-GB" sz="1100" spc="0" dirty="0" smtClean="0">
                <a:solidFill>
                  <a:srgbClr val="231F20"/>
                </a:solidFill>
                <a:latin typeface="Museo Sans 300"/>
                <a:cs typeface="Museo Sans 300"/>
              </a:rPr>
              <a:t>L </a:t>
            </a:r>
            <a:r>
              <a:rPr lang="en-GB" sz="1100" spc="-85" dirty="0" smtClean="0">
                <a:solidFill>
                  <a:srgbClr val="231F20"/>
                </a:solidFill>
                <a:latin typeface="Museo Sans 300"/>
                <a:cs typeface="Museo Sans 300"/>
              </a:rPr>
              <a:t> </a:t>
            </a:r>
            <a:r>
              <a:rPr lang="en-GB" sz="1100" spc="0" dirty="0" smtClean="0">
                <a:solidFill>
                  <a:srgbClr val="231F20"/>
                </a:solidFill>
                <a:latin typeface="Museo Sans 300"/>
                <a:cs typeface="Museo Sans 300"/>
              </a:rPr>
              <a:t>&amp; </a:t>
            </a:r>
            <a:r>
              <a:rPr lang="en-GB" sz="1100" spc="-85" dirty="0" smtClean="0">
                <a:solidFill>
                  <a:srgbClr val="231F20"/>
                </a:solidFill>
                <a:latin typeface="Museo Sans 300"/>
                <a:cs typeface="Museo Sans 300"/>
              </a:rPr>
              <a:t> </a:t>
            </a:r>
            <a:r>
              <a:rPr lang="en-GB" sz="1100" spc="85" dirty="0" smtClean="0">
                <a:solidFill>
                  <a:srgbClr val="231F20"/>
                </a:solidFill>
                <a:latin typeface="Museo Sans 300"/>
                <a:cs typeface="Museo Sans 300"/>
              </a:rPr>
              <a:t>L</a:t>
            </a:r>
            <a:r>
              <a:rPr lang="en-GB" sz="1100" spc="120" dirty="0" smtClean="0">
                <a:solidFill>
                  <a:srgbClr val="231F20"/>
                </a:solidFill>
                <a:latin typeface="Museo Sans 300"/>
                <a:cs typeface="Museo Sans 300"/>
              </a:rPr>
              <a:t>OCA</a:t>
            </a:r>
            <a:r>
              <a:rPr lang="en-GB" sz="1100" spc="0" dirty="0" smtClean="0">
                <a:solidFill>
                  <a:srgbClr val="231F20"/>
                </a:solidFill>
                <a:latin typeface="Museo Sans 300"/>
                <a:cs typeface="Museo Sans 300"/>
              </a:rPr>
              <a:t>L</a:t>
            </a:r>
            <a:r>
              <a:rPr lang="en-GB" sz="1100" spc="-204" dirty="0" smtClean="0">
                <a:solidFill>
                  <a:srgbClr val="231F20"/>
                </a:solidFill>
                <a:latin typeface="Museo Sans 300"/>
                <a:cs typeface="Museo Sans 300"/>
              </a:rPr>
              <a:t> </a:t>
            </a:r>
            <a:endParaRPr lang="en-GB" sz="1100" spc="0" dirty="0" smtClean="0">
              <a:solidFill>
                <a:schemeClr val="tx1"/>
              </a:solidFill>
              <a:latin typeface="Museo Sans 300"/>
              <a:cs typeface="Museo Sans 300"/>
            </a:endParaRPr>
          </a:p>
          <a:p>
            <a:pPr marL="12700">
              <a:lnSpc>
                <a:spcPct val="100000"/>
              </a:lnSpc>
            </a:pPr>
            <a:r>
              <a:rPr lang="en-GB" sz="1050" dirty="0" smtClean="0">
                <a:solidFill>
                  <a:srgbClr val="231F20"/>
                </a:solidFill>
                <a:latin typeface="Museo Sans 100"/>
                <a:cs typeface="Museo Sans 100"/>
              </a:rPr>
              <a:t>P</a:t>
            </a:r>
            <a:r>
              <a:rPr lang="en-GB" sz="1050" spc="110" dirty="0" smtClean="0">
                <a:solidFill>
                  <a:srgbClr val="231F20"/>
                </a:solidFill>
                <a:latin typeface="Museo Sans 100"/>
                <a:cs typeface="Museo Sans 100"/>
              </a:rPr>
              <a:t>ositionin</a:t>
            </a:r>
            <a:r>
              <a:rPr lang="en-GB" sz="1050" spc="0" dirty="0" smtClean="0">
                <a:solidFill>
                  <a:srgbClr val="231F20"/>
                </a:solidFill>
                <a:latin typeface="Museo Sans 100"/>
                <a:cs typeface="Museo Sans 100"/>
              </a:rPr>
              <a:t>g </a:t>
            </a:r>
            <a:r>
              <a:rPr lang="en-GB" sz="1050" spc="110" dirty="0" smtClean="0">
                <a:solidFill>
                  <a:srgbClr val="231F20"/>
                </a:solidFill>
                <a:latin typeface="Museo Sans 100"/>
                <a:cs typeface="Museo Sans 100"/>
              </a:rPr>
              <a:t>Lisbo</a:t>
            </a:r>
            <a:r>
              <a:rPr lang="en-GB" sz="1050" spc="0" dirty="0" smtClean="0">
                <a:solidFill>
                  <a:srgbClr val="231F20"/>
                </a:solidFill>
                <a:latin typeface="Museo Sans 100"/>
                <a:cs typeface="Museo Sans 100"/>
              </a:rPr>
              <a:t>n </a:t>
            </a:r>
            <a:r>
              <a:rPr lang="en-GB" sz="1050" spc="110" dirty="0" smtClean="0">
                <a:solidFill>
                  <a:srgbClr val="231F20"/>
                </a:solidFill>
                <a:latin typeface="Museo Sans 100"/>
                <a:cs typeface="Museo Sans 100"/>
              </a:rPr>
              <a:t>a</a:t>
            </a:r>
            <a:r>
              <a:rPr lang="en-GB" sz="1050" spc="0" dirty="0" smtClean="0">
                <a:solidFill>
                  <a:srgbClr val="231F20"/>
                </a:solidFill>
                <a:latin typeface="Museo Sans 100"/>
                <a:cs typeface="Museo Sans 100"/>
              </a:rPr>
              <a:t>s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an intern</a:t>
            </a:r>
            <a:r>
              <a:rPr lang="en-GB" sz="1050" spc="0" dirty="0" smtClean="0">
                <a:solidFill>
                  <a:srgbClr val="231F20"/>
                </a:solidFill>
                <a:latin typeface="Museo Sans 100"/>
                <a:cs typeface="Museo Sans 100"/>
              </a:rPr>
              <a:t>a</a:t>
            </a:r>
            <a:r>
              <a:rPr lang="en-GB" sz="1050" spc="110" dirty="0" smtClean="0">
                <a:solidFill>
                  <a:srgbClr val="231F20"/>
                </a:solidFill>
                <a:latin typeface="Museo Sans 100"/>
                <a:cs typeface="Museo Sans 100"/>
              </a:rPr>
              <a:t>tiona</a:t>
            </a:r>
            <a:r>
              <a:rPr lang="en-GB" sz="1050" spc="0" dirty="0" smtClean="0">
                <a:solidFill>
                  <a:srgbClr val="231F20"/>
                </a:solidFill>
                <a:latin typeface="Museo Sans 100"/>
                <a:cs typeface="Museo Sans 100"/>
              </a:rPr>
              <a:t>l</a:t>
            </a:r>
            <a:r>
              <a:rPr lang="en-GB" sz="1050" spc="0" baseline="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busines</a:t>
            </a:r>
            <a:r>
              <a:rPr lang="en-GB" sz="1050" spc="0" dirty="0" smtClean="0">
                <a:solidFill>
                  <a:srgbClr val="231F20"/>
                </a:solidFill>
                <a:latin typeface="Museo Sans 100"/>
                <a:cs typeface="Museo Sans 100"/>
              </a:rPr>
              <a:t>s </a:t>
            </a:r>
            <a:r>
              <a:rPr lang="en-GB" sz="1050" spc="110"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19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innov</a:t>
            </a:r>
            <a:r>
              <a:rPr lang="en-GB" sz="1050" spc="0" dirty="0" smtClean="0">
                <a:solidFill>
                  <a:srgbClr val="231F20"/>
                </a:solidFill>
                <a:latin typeface="Museo Sans 100"/>
                <a:cs typeface="Museo Sans 100"/>
              </a:rPr>
              <a:t>a</a:t>
            </a:r>
            <a:r>
              <a:rPr lang="en-GB" sz="1050" spc="110" dirty="0" smtClean="0">
                <a:solidFill>
                  <a:srgbClr val="231F20"/>
                </a:solidFill>
                <a:latin typeface="Museo Sans 100"/>
                <a:cs typeface="Museo Sans 100"/>
              </a:rPr>
              <a:t>tio</a:t>
            </a:r>
            <a:r>
              <a:rPr lang="en-GB" sz="1050" spc="0" dirty="0" smtClean="0">
                <a:solidFill>
                  <a:srgbClr val="231F20"/>
                </a:solidFill>
                <a:latin typeface="Museo Sans 100"/>
                <a:cs typeface="Museo Sans 100"/>
              </a:rPr>
              <a:t>n </a:t>
            </a:r>
            <a:r>
              <a:rPr lang="en-GB" sz="1050" spc="-85"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c</a:t>
            </a:r>
            <a:r>
              <a:rPr lang="en-GB" sz="1050" spc="-20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ente</a:t>
            </a:r>
            <a:r>
              <a:rPr lang="en-GB" sz="1050" spc="70" dirty="0" smtClean="0">
                <a:solidFill>
                  <a:srgbClr val="231F20"/>
                </a:solidFill>
                <a:latin typeface="Museo Sans 100"/>
                <a:cs typeface="Museo Sans 100"/>
              </a:rPr>
              <a:t>r</a:t>
            </a:r>
            <a:r>
              <a:rPr lang="en-GB" sz="1050" spc="0" dirty="0" smtClean="0">
                <a:solidFill>
                  <a:srgbClr val="231F20"/>
                </a:solidFill>
                <a:latin typeface="Museo Sans 100"/>
                <a:cs typeface="Museo Sans 100"/>
              </a:rPr>
              <a:t>,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19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simultaneousl</a:t>
            </a:r>
            <a:r>
              <a:rPr lang="en-GB" sz="1050" spc="0" dirty="0" smtClean="0">
                <a:solidFill>
                  <a:srgbClr val="231F20"/>
                </a:solidFill>
                <a:latin typeface="Museo Sans 100"/>
                <a:cs typeface="Museo Sans 100"/>
              </a:rPr>
              <a:t>y</a:t>
            </a:r>
            <a:r>
              <a:rPr lang="en-GB" sz="1050" spc="0" baseline="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develo</a:t>
            </a:r>
            <a:r>
              <a:rPr lang="en-GB" sz="1050" spc="0" dirty="0" smtClean="0">
                <a:solidFill>
                  <a:srgbClr val="231F20"/>
                </a:solidFill>
                <a:latin typeface="Museo Sans 100"/>
                <a:cs typeface="Museo Sans 100"/>
              </a:rPr>
              <a:t>p</a:t>
            </a:r>
            <a:r>
              <a:rPr lang="en-GB" sz="1050" spc="-19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p</a:t>
            </a:r>
            <a:r>
              <a:rPr lang="en-GB" sz="1050" spc="0" dirty="0" smtClean="0">
                <a:solidFill>
                  <a:srgbClr val="231F20"/>
                </a:solidFill>
                <a:latin typeface="Museo Sans 100"/>
                <a:cs typeface="Museo Sans 100"/>
              </a:rPr>
              <a:t>r</a:t>
            </a:r>
            <a:r>
              <a:rPr lang="en-GB" sz="1050" spc="110" dirty="0" smtClean="0">
                <a:solidFill>
                  <a:srgbClr val="231F20"/>
                </a:solidFill>
                <a:latin typeface="Museo Sans 100"/>
                <a:cs typeface="Museo Sans 100"/>
              </a:rPr>
              <a:t>oject</a:t>
            </a:r>
            <a:r>
              <a:rPr lang="en-GB" sz="1050" spc="0" dirty="0" smtClean="0">
                <a:solidFill>
                  <a:srgbClr val="231F20"/>
                </a:solidFill>
                <a:latin typeface="Museo Sans 100"/>
                <a:cs typeface="Museo Sans 100"/>
              </a:rPr>
              <a:t>s</a:t>
            </a:r>
            <a:r>
              <a:rPr lang="en-GB" sz="1050" spc="0" baseline="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 </a:t>
            </a:r>
            <a:r>
              <a:rPr lang="en-GB" sz="1050" spc="110" dirty="0" smtClean="0">
                <a:solidFill>
                  <a:srgbClr val="231F20"/>
                </a:solidFill>
                <a:latin typeface="Museo Sans 100"/>
                <a:cs typeface="Museo Sans 100"/>
              </a:rPr>
              <a:t>initi</a:t>
            </a:r>
            <a:r>
              <a:rPr lang="en-GB" sz="1050" spc="0" dirty="0" smtClean="0">
                <a:solidFill>
                  <a:srgbClr val="231F20"/>
                </a:solidFill>
                <a:latin typeface="Museo Sans 100"/>
                <a:cs typeface="Museo Sans 100"/>
              </a:rPr>
              <a:t>a</a:t>
            </a:r>
            <a:r>
              <a:rPr lang="en-GB" sz="1050" spc="110" dirty="0" smtClean="0">
                <a:solidFill>
                  <a:srgbClr val="231F20"/>
                </a:solidFill>
                <a:latin typeface="Museo Sans 100"/>
                <a:cs typeface="Museo Sans 100"/>
              </a:rPr>
              <a:t>tive</a:t>
            </a:r>
            <a:r>
              <a:rPr lang="en-GB" sz="1050" spc="0" dirty="0" smtClean="0">
                <a:solidFill>
                  <a:srgbClr val="231F20"/>
                </a:solidFill>
                <a:latin typeface="Museo Sans 100"/>
                <a:cs typeface="Museo Sans 100"/>
              </a:rPr>
              <a:t>s</a:t>
            </a:r>
            <a:r>
              <a:rPr lang="en-GB" sz="1050" spc="0" baseline="0"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wit</a:t>
            </a:r>
            <a:r>
              <a:rPr lang="en-GB" sz="1050" spc="0" dirty="0" smtClean="0">
                <a:solidFill>
                  <a:srgbClr val="231F20"/>
                </a:solidFill>
                <a:latin typeface="Museo Sans 100"/>
                <a:cs typeface="Museo Sans 100"/>
              </a:rPr>
              <a:t>h</a:t>
            </a:r>
            <a:r>
              <a:rPr lang="en-GB" sz="1050" spc="-19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loca</a:t>
            </a:r>
            <a:r>
              <a:rPr lang="en-GB" sz="1050" spc="0" dirty="0" smtClean="0">
                <a:solidFill>
                  <a:srgbClr val="231F20"/>
                </a:solidFill>
                <a:latin typeface="Museo Sans 100"/>
                <a:cs typeface="Museo Sans 100"/>
              </a:rPr>
              <a:t>l </a:t>
            </a:r>
            <a:r>
              <a:rPr lang="en-GB" sz="1050" spc="-85" dirty="0" smtClean="0">
                <a:solidFill>
                  <a:srgbClr val="231F20"/>
                </a:solidFill>
                <a:latin typeface="Museo Sans 100"/>
                <a:cs typeface="Museo Sans 100"/>
              </a:rPr>
              <a:t> </a:t>
            </a:r>
            <a:r>
              <a:rPr lang="en-GB" sz="1050" spc="110" dirty="0" smtClean="0">
                <a:solidFill>
                  <a:srgbClr val="231F20"/>
                </a:solidFill>
                <a:latin typeface="Museo Sans 100"/>
                <a:cs typeface="Museo Sans 100"/>
              </a:rPr>
              <a:t>impact</a:t>
            </a:r>
            <a:r>
              <a:rPr lang="en-GB" sz="1050" spc="0" dirty="0" smtClean="0">
                <a:solidFill>
                  <a:srgbClr val="231F20"/>
                </a:solidFill>
                <a:latin typeface="Museo Sans 100"/>
                <a:cs typeface="Museo Sans 100"/>
              </a:rPr>
              <a:t>.</a:t>
            </a:r>
            <a:r>
              <a:rPr lang="en-GB" sz="1050" spc="-195" dirty="0" smtClean="0">
                <a:solidFill>
                  <a:srgbClr val="231F20"/>
                </a:solidFill>
                <a:latin typeface="Museo Sans 100"/>
                <a:cs typeface="Museo Sans 100"/>
              </a:rPr>
              <a:t> </a:t>
            </a:r>
          </a:p>
          <a:p>
            <a:pPr marL="12700">
              <a:lnSpc>
                <a:spcPct val="100000"/>
              </a:lnSpc>
            </a:pPr>
            <a:r>
              <a:rPr lang="en-GB" sz="1050" spc="65" dirty="0" smtClean="0">
                <a:solidFill>
                  <a:srgbClr val="231F20"/>
                </a:solidFill>
                <a:latin typeface="Museo Sans 300"/>
                <a:cs typeface="Museo Sans 300"/>
              </a:rPr>
              <a:t>A</a:t>
            </a:r>
            <a:r>
              <a:rPr lang="en-GB" sz="1050" spc="0" dirty="0" smtClean="0">
                <a:solidFill>
                  <a:srgbClr val="231F20"/>
                </a:solidFill>
                <a:latin typeface="Museo Sans 300"/>
                <a:cs typeface="Museo Sans 300"/>
              </a:rPr>
              <a:t>T</a:t>
            </a:r>
            <a:r>
              <a:rPr lang="en-GB" sz="1050" spc="-180" dirty="0" smtClean="0">
                <a:solidFill>
                  <a:srgbClr val="231F20"/>
                </a:solidFill>
                <a:latin typeface="Museo Sans 300"/>
                <a:cs typeface="Museo Sans 300"/>
              </a:rPr>
              <a:t> </a:t>
            </a:r>
            <a:r>
              <a:rPr lang="en-GB" sz="1050" spc="120" dirty="0" smtClean="0">
                <a:solidFill>
                  <a:srgbClr val="231F20"/>
                </a:solidFill>
                <a:latin typeface="Museo Sans 300"/>
                <a:cs typeface="Museo Sans 300"/>
              </a:rPr>
              <a:t>TR</a:t>
            </a:r>
            <a:r>
              <a:rPr lang="en-GB" sz="1050" spc="0" dirty="0" smtClean="0">
                <a:solidFill>
                  <a:srgbClr val="231F20"/>
                </a:solidFill>
                <a:latin typeface="Museo Sans 300"/>
                <a:cs typeface="Museo Sans 300"/>
              </a:rPr>
              <a:t>A</a:t>
            </a:r>
            <a:r>
              <a:rPr lang="en-GB" sz="1050" spc="-210" dirty="0" smtClean="0">
                <a:solidFill>
                  <a:srgbClr val="231F20"/>
                </a:solidFill>
                <a:latin typeface="Museo Sans 300"/>
                <a:cs typeface="Museo Sans 300"/>
              </a:rPr>
              <a:t> </a:t>
            </a:r>
            <a:r>
              <a:rPr lang="en-GB" sz="1050" spc="120" dirty="0" smtClean="0">
                <a:solidFill>
                  <a:srgbClr val="231F20"/>
                </a:solidFill>
                <a:latin typeface="Museo Sans 300"/>
                <a:cs typeface="Museo Sans 300"/>
              </a:rPr>
              <a:t>CTIO</a:t>
            </a:r>
            <a:r>
              <a:rPr lang="en-GB" sz="1050" spc="0" dirty="0" smtClean="0">
                <a:solidFill>
                  <a:srgbClr val="231F20"/>
                </a:solidFill>
                <a:latin typeface="Museo Sans 300"/>
                <a:cs typeface="Museo Sans 300"/>
              </a:rPr>
              <a:t>N </a:t>
            </a:r>
            <a:r>
              <a:rPr lang="en-GB" sz="1050" spc="-85" dirty="0" smtClean="0">
                <a:solidFill>
                  <a:srgbClr val="231F20"/>
                </a:solidFill>
                <a:latin typeface="Museo Sans 300"/>
                <a:cs typeface="Museo Sans 300"/>
              </a:rPr>
              <a:t> </a:t>
            </a:r>
            <a:r>
              <a:rPr lang="en-GB" sz="1050" spc="0" dirty="0" smtClean="0">
                <a:solidFill>
                  <a:srgbClr val="231F20"/>
                </a:solidFill>
                <a:latin typeface="Museo Sans 300"/>
                <a:cs typeface="Museo Sans 300"/>
              </a:rPr>
              <a:t>&amp; </a:t>
            </a:r>
            <a:r>
              <a:rPr lang="en-GB" sz="1050" spc="-85" dirty="0" smtClean="0">
                <a:solidFill>
                  <a:srgbClr val="231F20"/>
                </a:solidFill>
                <a:latin typeface="Museo Sans 300"/>
                <a:cs typeface="Museo Sans 300"/>
              </a:rPr>
              <a:t> </a:t>
            </a:r>
            <a:r>
              <a:rPr lang="en-GB" sz="1050" spc="120" dirty="0" smtClean="0">
                <a:solidFill>
                  <a:srgbClr val="231F20"/>
                </a:solidFill>
                <a:latin typeface="Museo Sans 300"/>
                <a:cs typeface="Museo Sans 300"/>
              </a:rPr>
              <a:t>R</a:t>
            </a:r>
            <a:r>
              <a:rPr lang="en-GB" sz="1050" spc="0" dirty="0" smtClean="0">
                <a:solidFill>
                  <a:srgbClr val="231F20"/>
                </a:solidFill>
                <a:latin typeface="Museo Sans 300"/>
                <a:cs typeface="Museo Sans 300"/>
              </a:rPr>
              <a:t>E</a:t>
            </a:r>
            <a:r>
              <a:rPr lang="en-GB" sz="1050" spc="-210" dirty="0" smtClean="0">
                <a:solidFill>
                  <a:srgbClr val="231F20"/>
                </a:solidFill>
                <a:latin typeface="Museo Sans 300"/>
                <a:cs typeface="Museo Sans 300"/>
              </a:rPr>
              <a:t> </a:t>
            </a:r>
            <a:r>
              <a:rPr lang="en-GB" sz="1050" spc="120" dirty="0" smtClean="0">
                <a:solidFill>
                  <a:srgbClr val="231F20"/>
                </a:solidFill>
                <a:latin typeface="Museo Sans 300"/>
                <a:cs typeface="Museo Sans 300"/>
              </a:rPr>
              <a:t>CEPTIO</a:t>
            </a:r>
            <a:r>
              <a:rPr lang="en-GB" sz="1050" spc="0" dirty="0" smtClean="0">
                <a:solidFill>
                  <a:srgbClr val="231F20"/>
                </a:solidFill>
                <a:latin typeface="Museo Sans 300"/>
                <a:cs typeface="Museo Sans 300"/>
              </a:rPr>
              <a:t>N</a:t>
            </a:r>
            <a:r>
              <a:rPr lang="en-GB" sz="1050" spc="-204" dirty="0" smtClean="0">
                <a:solidFill>
                  <a:srgbClr val="231F20"/>
                </a:solidFill>
                <a:latin typeface="Museo Sans 300"/>
                <a:cs typeface="Museo Sans 300"/>
              </a:rPr>
              <a:t> </a:t>
            </a:r>
            <a:endParaRPr lang="en-GB" sz="400" dirty="0" smtClean="0"/>
          </a:p>
          <a:p>
            <a:pPr marL="12700" marR="12700">
              <a:lnSpc>
                <a:spcPts val="1200"/>
              </a:lnSpc>
            </a:pPr>
            <a:r>
              <a:rPr lang="en-GB" sz="1000" spc="110" dirty="0" smtClean="0">
                <a:solidFill>
                  <a:srgbClr val="231F20"/>
                </a:solidFill>
                <a:latin typeface="Museo Sans 100"/>
                <a:cs typeface="Museo Sans 100"/>
              </a:rPr>
              <a:t>C</a:t>
            </a:r>
            <a:r>
              <a:rPr lang="en-GB" sz="1000" spc="0" dirty="0" smtClean="0">
                <a:solidFill>
                  <a:srgbClr val="231F20"/>
                </a:solidFill>
                <a:latin typeface="Museo Sans 100"/>
                <a:cs typeface="Museo Sans 100"/>
              </a:rPr>
              <a:t>r</a:t>
            </a:r>
            <a:r>
              <a:rPr lang="en-GB" sz="1000" spc="110" dirty="0" smtClean="0">
                <a:solidFill>
                  <a:srgbClr val="231F20"/>
                </a:solidFill>
                <a:latin typeface="Museo Sans 100"/>
                <a:cs typeface="Museo Sans 100"/>
              </a:rPr>
              <a:t>e</a:t>
            </a:r>
            <a:r>
              <a:rPr lang="en-GB" sz="1000" spc="0" dirty="0" smtClean="0">
                <a:solidFill>
                  <a:srgbClr val="231F20"/>
                </a:solidFill>
                <a:latin typeface="Museo Sans 100"/>
                <a:cs typeface="Museo Sans 100"/>
              </a:rPr>
              <a:t>a</a:t>
            </a:r>
            <a:r>
              <a:rPr lang="en-GB" sz="1000" spc="110" dirty="0" smtClean="0">
                <a:solidFill>
                  <a:srgbClr val="231F20"/>
                </a:solidFill>
                <a:latin typeface="Museo Sans 100"/>
                <a:cs typeface="Museo Sans 100"/>
              </a:rPr>
              <a:t>t</a:t>
            </a:r>
            <a:r>
              <a:rPr lang="en-GB" sz="1000" spc="0" dirty="0" smtClean="0">
                <a:solidFill>
                  <a:srgbClr val="231F20"/>
                </a:solidFill>
                <a:latin typeface="Museo Sans 100"/>
                <a:cs typeface="Museo Sans 100"/>
              </a:rPr>
              <a:t>e</a:t>
            </a:r>
            <a:r>
              <a:rPr lang="en-GB" sz="1000" spc="0" baseline="0" dirty="0" smtClean="0">
                <a:solidFill>
                  <a:srgbClr val="231F20"/>
                </a:solidFill>
                <a:latin typeface="Museo Sans 100"/>
                <a:cs typeface="Museo Sans 100"/>
              </a:rPr>
              <a:t> </a:t>
            </a:r>
            <a:r>
              <a:rPr lang="en-GB" sz="1000" spc="0" dirty="0" smtClean="0">
                <a:solidFill>
                  <a:srgbClr val="231F20"/>
                </a:solidFill>
                <a:latin typeface="Museo Sans 100"/>
                <a:cs typeface="Museo Sans 100"/>
              </a:rPr>
              <a:t>c</a:t>
            </a:r>
            <a:r>
              <a:rPr lang="en-GB" sz="1000" spc="110" dirty="0" smtClean="0">
                <a:solidFill>
                  <a:srgbClr val="231F20"/>
                </a:solidFill>
                <a:latin typeface="Museo Sans 100"/>
                <a:cs typeface="Museo Sans 100"/>
              </a:rPr>
              <a:t>ondition</a:t>
            </a:r>
            <a:r>
              <a:rPr lang="en-GB" sz="1000" spc="0" dirty="0" smtClean="0">
                <a:solidFill>
                  <a:srgbClr val="231F20"/>
                </a:solidFill>
                <a:latin typeface="Museo Sans 100"/>
                <a:cs typeface="Museo Sans 100"/>
              </a:rPr>
              <a:t>s f</a:t>
            </a:r>
            <a:r>
              <a:rPr lang="en-GB" sz="1000" spc="110" dirty="0" smtClean="0">
                <a:solidFill>
                  <a:srgbClr val="231F20"/>
                </a:solidFill>
                <a:latin typeface="Museo Sans 100"/>
                <a:cs typeface="Museo Sans 100"/>
              </a:rPr>
              <a:t>o</a:t>
            </a:r>
            <a:r>
              <a:rPr lang="en-GB" sz="1000" spc="0" dirty="0" smtClean="0">
                <a:solidFill>
                  <a:srgbClr val="231F20"/>
                </a:solidFill>
                <a:latin typeface="Museo Sans 100"/>
                <a:cs typeface="Museo Sans 100"/>
              </a:rPr>
              <a:t>r </a:t>
            </a:r>
            <a:r>
              <a:rPr lang="en-GB" sz="1000" spc="-85"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hostin</a:t>
            </a:r>
            <a:r>
              <a:rPr lang="en-GB" sz="1000" spc="0" dirty="0" smtClean="0">
                <a:solidFill>
                  <a:srgbClr val="231F20"/>
                </a:solidFill>
                <a:latin typeface="Museo Sans 100"/>
                <a:cs typeface="Museo Sans 100"/>
              </a:rPr>
              <a:t>g </a:t>
            </a:r>
            <a:r>
              <a:rPr lang="en-GB" sz="1000" spc="-85"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an</a:t>
            </a:r>
            <a:r>
              <a:rPr lang="en-GB" sz="1000" spc="0" dirty="0" smtClean="0">
                <a:solidFill>
                  <a:srgbClr val="231F20"/>
                </a:solidFill>
                <a:latin typeface="Museo Sans 100"/>
                <a:cs typeface="Museo Sans 100"/>
              </a:rPr>
              <a:t>d</a:t>
            </a:r>
            <a:r>
              <a:rPr lang="en-GB" sz="1000" spc="0" baseline="0"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a</a:t>
            </a:r>
            <a:r>
              <a:rPr lang="en-GB" sz="1000" spc="0" dirty="0" smtClean="0">
                <a:solidFill>
                  <a:srgbClr val="231F20"/>
                </a:solidFill>
                <a:latin typeface="Museo Sans 100"/>
                <a:cs typeface="Museo Sans 100"/>
              </a:rPr>
              <a:t>cc</a:t>
            </a:r>
            <a:r>
              <a:rPr lang="en-GB" sz="1000" spc="110" dirty="0" smtClean="0">
                <a:solidFill>
                  <a:srgbClr val="231F20"/>
                </a:solidFill>
                <a:latin typeface="Museo Sans 100"/>
                <a:cs typeface="Museo Sans 100"/>
              </a:rPr>
              <a:t>eler</a:t>
            </a:r>
            <a:r>
              <a:rPr lang="en-GB" sz="1000" spc="0" dirty="0" smtClean="0">
                <a:solidFill>
                  <a:srgbClr val="231F20"/>
                </a:solidFill>
                <a:latin typeface="Museo Sans 100"/>
                <a:cs typeface="Museo Sans 100"/>
              </a:rPr>
              <a:t>a</a:t>
            </a:r>
            <a:r>
              <a:rPr lang="en-GB" sz="1000" spc="110" dirty="0" smtClean="0">
                <a:solidFill>
                  <a:srgbClr val="231F20"/>
                </a:solidFill>
                <a:latin typeface="Museo Sans 100"/>
                <a:cs typeface="Museo Sans 100"/>
              </a:rPr>
              <a:t>tin</a:t>
            </a:r>
            <a:r>
              <a:rPr lang="en-GB" sz="1000" spc="0" dirty="0" smtClean="0">
                <a:solidFill>
                  <a:srgbClr val="231F20"/>
                </a:solidFill>
                <a:latin typeface="Museo Sans 100"/>
                <a:cs typeface="Museo Sans 100"/>
              </a:rPr>
              <a:t>g</a:t>
            </a:r>
            <a:r>
              <a:rPr lang="en-GB" sz="1000" spc="0" baseline="0" dirty="0" smtClean="0">
                <a:solidFill>
                  <a:srgbClr val="231F20"/>
                </a:solidFill>
                <a:latin typeface="Museo Sans 100"/>
                <a:cs typeface="Museo Sans 100"/>
              </a:rPr>
              <a:t> </a:t>
            </a:r>
            <a:r>
              <a:rPr lang="en-GB" sz="1000" spc="0" dirty="0" smtClean="0">
                <a:solidFill>
                  <a:srgbClr val="231F20"/>
                </a:solidFill>
                <a:latin typeface="Museo Sans 100"/>
                <a:cs typeface="Museo Sans 100"/>
              </a:rPr>
              <a:t>c</a:t>
            </a:r>
            <a:r>
              <a:rPr lang="en-GB" sz="1000" spc="110" dirty="0" smtClean="0">
                <a:solidFill>
                  <a:srgbClr val="231F20"/>
                </a:solidFill>
                <a:latin typeface="Museo Sans 100"/>
                <a:cs typeface="Museo Sans 100"/>
              </a:rPr>
              <a:t>ompanie</a:t>
            </a:r>
            <a:r>
              <a:rPr lang="en-GB" sz="1000" spc="0" dirty="0" smtClean="0">
                <a:solidFill>
                  <a:srgbClr val="231F20"/>
                </a:solidFill>
                <a:latin typeface="Museo Sans 100"/>
                <a:cs typeface="Museo Sans 100"/>
              </a:rPr>
              <a:t>s </a:t>
            </a:r>
            <a:r>
              <a:rPr lang="en-GB" sz="1000" spc="110" dirty="0" smtClean="0">
                <a:solidFill>
                  <a:srgbClr val="231F20"/>
                </a:solidFill>
                <a:latin typeface="Museo Sans 100"/>
                <a:cs typeface="Museo Sans 100"/>
              </a:rPr>
              <a:t>an</a:t>
            </a:r>
            <a:r>
              <a:rPr lang="en-GB" sz="1000" spc="0" dirty="0" smtClean="0">
                <a:solidFill>
                  <a:srgbClr val="231F20"/>
                </a:solidFill>
                <a:latin typeface="Museo Sans 100"/>
                <a:cs typeface="Museo Sans 100"/>
              </a:rPr>
              <a:t>d</a:t>
            </a:r>
            <a:r>
              <a:rPr lang="en-GB" sz="1000" spc="0" baseline="0"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ne</a:t>
            </a:r>
            <a:r>
              <a:rPr lang="en-GB" sz="1000" spc="0" dirty="0" smtClean="0">
                <a:solidFill>
                  <a:srgbClr val="231F20"/>
                </a:solidFill>
                <a:latin typeface="Museo Sans 100"/>
                <a:cs typeface="Museo Sans 100"/>
              </a:rPr>
              <a:t>w</a:t>
            </a:r>
            <a:r>
              <a:rPr lang="en-GB" sz="1000" spc="-195" baseline="0"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businesse</a:t>
            </a:r>
            <a:r>
              <a:rPr lang="en-GB" sz="1000" spc="0" dirty="0" smtClean="0">
                <a:solidFill>
                  <a:srgbClr val="231F20"/>
                </a:solidFill>
                <a:latin typeface="Museo Sans 100"/>
                <a:cs typeface="Museo Sans 100"/>
              </a:rPr>
              <a:t>s</a:t>
            </a:r>
            <a:r>
              <a:rPr lang="en-GB" sz="1000" spc="0" baseline="0"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wit</a:t>
            </a:r>
            <a:r>
              <a:rPr lang="en-GB" sz="1000" spc="0" dirty="0" smtClean="0">
                <a:solidFill>
                  <a:srgbClr val="231F20"/>
                </a:solidFill>
                <a:latin typeface="Museo Sans 100"/>
                <a:cs typeface="Museo Sans 100"/>
              </a:rPr>
              <a:t>h </a:t>
            </a:r>
            <a:r>
              <a:rPr lang="en-GB" sz="1000" spc="110" dirty="0" smtClean="0">
                <a:solidFill>
                  <a:srgbClr val="231F20"/>
                </a:solidFill>
                <a:latin typeface="Museo Sans 100"/>
                <a:cs typeface="Museo Sans 100"/>
              </a:rPr>
              <a:t>hig</a:t>
            </a:r>
            <a:r>
              <a:rPr lang="en-GB" sz="1000" spc="0" dirty="0" smtClean="0">
                <a:solidFill>
                  <a:srgbClr val="231F20"/>
                </a:solidFill>
                <a:latin typeface="Museo Sans 100"/>
                <a:cs typeface="Museo Sans 100"/>
              </a:rPr>
              <a:t>h </a:t>
            </a:r>
            <a:r>
              <a:rPr lang="en-GB" sz="1000" spc="-85"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potentia</a:t>
            </a:r>
            <a:r>
              <a:rPr lang="en-GB" sz="1000" spc="0" dirty="0" smtClean="0">
                <a:solidFill>
                  <a:srgbClr val="231F20"/>
                </a:solidFill>
                <a:latin typeface="Museo Sans 100"/>
                <a:cs typeface="Museo Sans 100"/>
              </a:rPr>
              <a:t>l f</a:t>
            </a:r>
            <a:r>
              <a:rPr lang="en-GB" sz="1000" spc="-204"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o</a:t>
            </a:r>
            <a:r>
              <a:rPr lang="en-GB" sz="1000" spc="0" dirty="0" smtClean="0">
                <a:solidFill>
                  <a:srgbClr val="231F20"/>
                </a:solidFill>
                <a:latin typeface="Museo Sans 100"/>
                <a:cs typeface="Museo Sans 100"/>
              </a:rPr>
              <a:t>r</a:t>
            </a:r>
            <a:r>
              <a:rPr lang="en-GB" sz="1000" spc="-195" baseline="0"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g</a:t>
            </a:r>
            <a:r>
              <a:rPr lang="en-GB" sz="1000" spc="0" dirty="0" smtClean="0">
                <a:solidFill>
                  <a:srgbClr val="231F20"/>
                </a:solidFill>
                <a:latin typeface="Museo Sans 100"/>
                <a:cs typeface="Museo Sans 100"/>
              </a:rPr>
              <a:t>r</a:t>
            </a:r>
            <a:r>
              <a:rPr lang="en-GB" sz="1000" spc="110" dirty="0" smtClean="0">
                <a:solidFill>
                  <a:srgbClr val="231F20"/>
                </a:solidFill>
                <a:latin typeface="Museo Sans 100"/>
                <a:cs typeface="Museo Sans 100"/>
              </a:rPr>
              <a:t>owt</a:t>
            </a:r>
            <a:r>
              <a:rPr lang="en-GB" sz="1000" spc="0" dirty="0" smtClean="0">
                <a:solidFill>
                  <a:srgbClr val="231F20"/>
                </a:solidFill>
                <a:latin typeface="Museo Sans 100"/>
                <a:cs typeface="Museo Sans 100"/>
              </a:rPr>
              <a:t>h </a:t>
            </a:r>
            <a:r>
              <a:rPr lang="en-GB" sz="1000" spc="110" dirty="0" smtClean="0">
                <a:solidFill>
                  <a:srgbClr val="231F20"/>
                </a:solidFill>
                <a:latin typeface="Museo Sans 100"/>
                <a:cs typeface="Museo Sans 100"/>
              </a:rPr>
              <a:t>an</a:t>
            </a:r>
            <a:r>
              <a:rPr lang="en-GB" sz="1000" spc="0" dirty="0" smtClean="0">
                <a:solidFill>
                  <a:srgbClr val="231F20"/>
                </a:solidFill>
                <a:latin typeface="Museo Sans 100"/>
                <a:cs typeface="Museo Sans 100"/>
              </a:rPr>
              <a:t>d </a:t>
            </a:r>
            <a:r>
              <a:rPr lang="en-GB" sz="1000" spc="-85" dirty="0" smtClean="0">
                <a:solidFill>
                  <a:srgbClr val="231F20"/>
                </a:solidFill>
                <a:latin typeface="Museo Sans 100"/>
                <a:cs typeface="Museo Sans 100"/>
              </a:rPr>
              <a:t> </a:t>
            </a:r>
            <a:r>
              <a:rPr lang="en-GB" sz="1000" spc="110" dirty="0" smtClean="0">
                <a:solidFill>
                  <a:srgbClr val="231F20"/>
                </a:solidFill>
                <a:latin typeface="Museo Sans 100"/>
                <a:cs typeface="Museo Sans 100"/>
              </a:rPr>
              <a:t>jo</a:t>
            </a:r>
            <a:r>
              <a:rPr lang="en-GB" sz="1000" spc="0" dirty="0" smtClean="0">
                <a:solidFill>
                  <a:srgbClr val="231F20"/>
                </a:solidFill>
                <a:latin typeface="Museo Sans 100"/>
                <a:cs typeface="Museo Sans 100"/>
              </a:rPr>
              <a:t>b </a:t>
            </a:r>
            <a:r>
              <a:rPr lang="en-GB" sz="1000" spc="110" dirty="0" smtClean="0">
                <a:solidFill>
                  <a:srgbClr val="231F20"/>
                </a:solidFill>
                <a:latin typeface="Museo Sans 100"/>
                <a:cs typeface="Museo Sans 100"/>
              </a:rPr>
              <a:t>c</a:t>
            </a:r>
            <a:r>
              <a:rPr lang="en-GB" sz="1000" spc="0" dirty="0" smtClean="0">
                <a:solidFill>
                  <a:srgbClr val="231F20"/>
                </a:solidFill>
                <a:latin typeface="Museo Sans 100"/>
                <a:cs typeface="Museo Sans 100"/>
              </a:rPr>
              <a:t>r</a:t>
            </a:r>
            <a:r>
              <a:rPr lang="en-GB" sz="1000" spc="110" dirty="0" smtClean="0">
                <a:solidFill>
                  <a:srgbClr val="231F20"/>
                </a:solidFill>
                <a:latin typeface="Museo Sans 100"/>
                <a:cs typeface="Museo Sans 100"/>
              </a:rPr>
              <a:t>e</a:t>
            </a:r>
            <a:r>
              <a:rPr lang="en-GB" sz="1000" spc="0" dirty="0" smtClean="0">
                <a:solidFill>
                  <a:srgbClr val="231F20"/>
                </a:solidFill>
                <a:latin typeface="Museo Sans 100"/>
                <a:cs typeface="Museo Sans 100"/>
              </a:rPr>
              <a:t>a</a:t>
            </a:r>
            <a:r>
              <a:rPr lang="en-GB" sz="1000" spc="110" dirty="0" smtClean="0">
                <a:solidFill>
                  <a:srgbClr val="231F20"/>
                </a:solidFill>
                <a:latin typeface="Museo Sans 100"/>
                <a:cs typeface="Museo Sans 100"/>
              </a:rPr>
              <a:t>tion</a:t>
            </a:r>
            <a:r>
              <a:rPr lang="en-GB" sz="1000" spc="0" dirty="0" smtClean="0">
                <a:solidFill>
                  <a:srgbClr val="231F20"/>
                </a:solidFill>
                <a:latin typeface="Museo Sans 100"/>
                <a:cs typeface="Museo Sans 100"/>
              </a:rPr>
              <a:t>.</a:t>
            </a:r>
            <a:r>
              <a:rPr lang="en-GB" sz="1000" spc="-195" dirty="0" smtClean="0">
                <a:solidFill>
                  <a:srgbClr val="231F20"/>
                </a:solidFill>
                <a:latin typeface="Museo Sans 100"/>
                <a:cs typeface="Museo Sans 100"/>
              </a:rPr>
              <a:t> </a:t>
            </a:r>
          </a:p>
          <a:p>
            <a:pPr marL="12700">
              <a:lnSpc>
                <a:spcPct val="100000"/>
              </a:lnSpc>
            </a:pPr>
            <a:r>
              <a:rPr lang="en-GB" sz="1000" dirty="0" smtClean="0">
                <a:solidFill>
                  <a:srgbClr val="231F20"/>
                </a:solidFill>
                <a:latin typeface="Museo Sans 300"/>
                <a:cs typeface="Museo Sans 300"/>
              </a:rPr>
              <a:t>C</a:t>
            </a:r>
            <a:r>
              <a:rPr lang="en-GB" sz="1000" spc="-210" dirty="0" smtClean="0">
                <a:solidFill>
                  <a:srgbClr val="231F20"/>
                </a:solidFill>
                <a:latin typeface="Museo Sans 300"/>
                <a:cs typeface="Museo Sans 300"/>
              </a:rPr>
              <a:t> </a:t>
            </a:r>
            <a:r>
              <a:rPr lang="en-GB" sz="1000" spc="0" dirty="0" smtClean="0">
                <a:solidFill>
                  <a:srgbClr val="231F20"/>
                </a:solidFill>
                <a:latin typeface="Museo Sans 300"/>
                <a:cs typeface="Museo Sans 300"/>
              </a:rPr>
              <a:t>O</a:t>
            </a:r>
            <a:r>
              <a:rPr lang="en-GB" sz="1000" spc="-210" dirty="0" smtClean="0">
                <a:solidFill>
                  <a:srgbClr val="231F20"/>
                </a:solidFill>
                <a:latin typeface="Museo Sans 300"/>
                <a:cs typeface="Museo Sans 300"/>
              </a:rPr>
              <a:t> </a:t>
            </a:r>
            <a:r>
              <a:rPr lang="en-GB" sz="1000" spc="40" dirty="0" smtClean="0">
                <a:solidFill>
                  <a:srgbClr val="231F20"/>
                </a:solidFill>
                <a:latin typeface="Museo Sans 300"/>
                <a:cs typeface="Museo Sans 300"/>
              </a:rPr>
              <a:t>-</a:t>
            </a:r>
            <a:r>
              <a:rPr lang="en-GB" sz="1000" spc="-210" dirty="0" smtClean="0">
                <a:solidFill>
                  <a:srgbClr val="231F20"/>
                </a:solidFill>
                <a:latin typeface="Museo Sans 300"/>
                <a:cs typeface="Museo Sans 300"/>
              </a:rPr>
              <a:t> </a:t>
            </a:r>
            <a:r>
              <a:rPr lang="en-GB" sz="1000" spc="120" dirty="0" smtClean="0">
                <a:solidFill>
                  <a:srgbClr val="231F20"/>
                </a:solidFill>
                <a:latin typeface="Museo Sans 300"/>
                <a:cs typeface="Museo Sans 300"/>
              </a:rPr>
              <a:t>CRE</a:t>
            </a:r>
            <a:r>
              <a:rPr lang="en-GB" sz="1000" spc="65" dirty="0" smtClean="0">
                <a:solidFill>
                  <a:srgbClr val="231F20"/>
                </a:solidFill>
                <a:latin typeface="Museo Sans 300"/>
                <a:cs typeface="Museo Sans 300"/>
              </a:rPr>
              <a:t>A</a:t>
            </a:r>
            <a:r>
              <a:rPr lang="en-GB" sz="1000" spc="120" dirty="0" smtClean="0">
                <a:solidFill>
                  <a:srgbClr val="231F20"/>
                </a:solidFill>
                <a:latin typeface="Museo Sans 300"/>
                <a:cs typeface="Museo Sans 300"/>
              </a:rPr>
              <a:t>TIO</a:t>
            </a:r>
            <a:r>
              <a:rPr lang="en-GB" sz="1000" spc="0" dirty="0" smtClean="0">
                <a:solidFill>
                  <a:srgbClr val="231F20"/>
                </a:solidFill>
                <a:latin typeface="Museo Sans 300"/>
                <a:cs typeface="Museo Sans 300"/>
              </a:rPr>
              <a:t>N </a:t>
            </a:r>
            <a:r>
              <a:rPr lang="en-GB" sz="1000" spc="-85" dirty="0" smtClean="0">
                <a:solidFill>
                  <a:srgbClr val="231F20"/>
                </a:solidFill>
                <a:latin typeface="Museo Sans 300"/>
                <a:cs typeface="Museo Sans 300"/>
              </a:rPr>
              <a:t> </a:t>
            </a:r>
            <a:r>
              <a:rPr lang="en-GB" sz="1000" spc="0" dirty="0" smtClean="0">
                <a:solidFill>
                  <a:srgbClr val="231F20"/>
                </a:solidFill>
                <a:latin typeface="Museo Sans 300"/>
                <a:cs typeface="Museo Sans 300"/>
              </a:rPr>
              <a:t>&amp; </a:t>
            </a:r>
            <a:r>
              <a:rPr lang="en-GB" sz="1000" spc="-85" dirty="0" smtClean="0">
                <a:solidFill>
                  <a:srgbClr val="231F20"/>
                </a:solidFill>
                <a:latin typeface="Museo Sans 300"/>
                <a:cs typeface="Museo Sans 300"/>
              </a:rPr>
              <a:t> </a:t>
            </a:r>
            <a:r>
              <a:rPr lang="en-GB" sz="1000" spc="85" dirty="0" smtClean="0">
                <a:solidFill>
                  <a:srgbClr val="231F20"/>
                </a:solidFill>
                <a:latin typeface="Museo Sans 300"/>
                <a:cs typeface="Museo Sans 300"/>
              </a:rPr>
              <a:t>P</a:t>
            </a:r>
            <a:r>
              <a:rPr lang="en-GB" sz="1000" spc="120" dirty="0" smtClean="0">
                <a:solidFill>
                  <a:srgbClr val="231F20"/>
                </a:solidFill>
                <a:latin typeface="Museo Sans 300"/>
                <a:cs typeface="Museo Sans 300"/>
              </a:rPr>
              <a:t>ARTICI</a:t>
            </a:r>
            <a:r>
              <a:rPr lang="en-GB" sz="1000" spc="85" dirty="0" smtClean="0">
                <a:solidFill>
                  <a:srgbClr val="231F20"/>
                </a:solidFill>
                <a:latin typeface="Museo Sans 300"/>
                <a:cs typeface="Museo Sans 300"/>
              </a:rPr>
              <a:t>P</a:t>
            </a:r>
            <a:r>
              <a:rPr lang="en-GB" sz="1000" spc="65" dirty="0" smtClean="0">
                <a:solidFill>
                  <a:srgbClr val="231F20"/>
                </a:solidFill>
                <a:latin typeface="Museo Sans 300"/>
                <a:cs typeface="Museo Sans 300"/>
              </a:rPr>
              <a:t>A</a:t>
            </a:r>
            <a:r>
              <a:rPr lang="en-GB" sz="1000" spc="120" dirty="0" smtClean="0">
                <a:solidFill>
                  <a:srgbClr val="231F20"/>
                </a:solidFill>
                <a:latin typeface="Museo Sans 300"/>
                <a:cs typeface="Museo Sans 300"/>
              </a:rPr>
              <a:t>TIO</a:t>
            </a:r>
            <a:r>
              <a:rPr lang="en-GB" sz="1000" spc="0" dirty="0" smtClean="0">
                <a:solidFill>
                  <a:srgbClr val="231F20"/>
                </a:solidFill>
                <a:latin typeface="Museo Sans 300"/>
                <a:cs typeface="Museo Sans 300"/>
              </a:rPr>
              <a:t>N</a:t>
            </a:r>
            <a:r>
              <a:rPr lang="en-GB" sz="1000" spc="-204" dirty="0" smtClean="0">
                <a:solidFill>
                  <a:srgbClr val="231F20"/>
                </a:solidFill>
                <a:latin typeface="Museo Sans 300"/>
                <a:cs typeface="Museo Sans 300"/>
              </a:rPr>
              <a:t> </a:t>
            </a:r>
            <a:endParaRPr lang="en-GB" sz="1000" spc="0" dirty="0" smtClean="0">
              <a:solidFill>
                <a:schemeClr val="tx1"/>
              </a:solidFill>
              <a:latin typeface="Museo Sans 300"/>
              <a:cs typeface="Museo Sans 300"/>
            </a:endParaRPr>
          </a:p>
          <a:p>
            <a:pPr marL="12700">
              <a:lnSpc>
                <a:spcPct val="100000"/>
              </a:lnSpc>
            </a:pPr>
            <a:r>
              <a:rPr lang="en-GB" sz="900" spc="110" dirty="0" smtClean="0">
                <a:solidFill>
                  <a:srgbClr val="231F20"/>
                </a:solidFill>
                <a:latin typeface="Museo Sans 100"/>
                <a:cs typeface="Museo Sans 100"/>
              </a:rPr>
              <a:t>P</a:t>
            </a:r>
            <a:r>
              <a:rPr lang="en-GB" sz="900" spc="0" dirty="0" smtClean="0">
                <a:solidFill>
                  <a:srgbClr val="231F20"/>
                </a:solidFill>
                <a:latin typeface="Museo Sans 100"/>
                <a:cs typeface="Museo Sans 100"/>
              </a:rPr>
              <a:t>r</a:t>
            </a:r>
            <a:r>
              <a:rPr lang="en-GB" sz="900" spc="110" dirty="0" smtClean="0">
                <a:solidFill>
                  <a:srgbClr val="231F20"/>
                </a:solidFill>
                <a:latin typeface="Museo Sans 100"/>
                <a:cs typeface="Museo Sans 100"/>
              </a:rPr>
              <a:t>ojec</a:t>
            </a:r>
            <a:r>
              <a:rPr lang="en-GB" sz="900" spc="0" dirty="0" smtClean="0">
                <a:solidFill>
                  <a:srgbClr val="231F20"/>
                </a:solidFill>
                <a:latin typeface="Museo Sans 100"/>
                <a:cs typeface="Museo Sans 100"/>
              </a:rPr>
              <a:t>t</a:t>
            </a:r>
            <a:r>
              <a:rPr lang="en-GB" sz="900" spc="0" baseline="0"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desig</a:t>
            </a:r>
            <a:r>
              <a:rPr lang="en-GB" sz="900" spc="0" dirty="0" smtClean="0">
                <a:solidFill>
                  <a:srgbClr val="231F20"/>
                </a:solidFill>
                <a:latin typeface="Museo Sans 100"/>
                <a:cs typeface="Museo Sans 100"/>
              </a:rPr>
              <a:t>n </a:t>
            </a:r>
            <a:r>
              <a:rPr lang="en-GB" sz="900" spc="-85"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an</a:t>
            </a:r>
            <a:r>
              <a:rPr lang="en-GB" sz="900" spc="0" dirty="0" smtClean="0">
                <a:solidFill>
                  <a:srgbClr val="231F20"/>
                </a:solidFill>
                <a:latin typeface="Museo Sans 100"/>
                <a:cs typeface="Museo Sans 100"/>
              </a:rPr>
              <a:t>d</a:t>
            </a:r>
            <a:r>
              <a:rPr lang="en-GB" sz="900" spc="-195" dirty="0" smtClean="0">
                <a:solidFill>
                  <a:srgbClr val="231F20"/>
                </a:solidFill>
                <a:latin typeface="Museo Sans 100"/>
                <a:cs typeface="Museo Sans 100"/>
              </a:rPr>
              <a:t> </a:t>
            </a:r>
            <a:r>
              <a:rPr lang="en-GB" sz="900" spc="0" baseline="0" dirty="0" smtClean="0">
                <a:solidFill>
                  <a:schemeClr val="tx1"/>
                </a:solidFill>
                <a:latin typeface="Museo Sans 100"/>
                <a:cs typeface="Museo Sans 100"/>
              </a:rPr>
              <a:t> </a:t>
            </a:r>
            <a:r>
              <a:rPr lang="en-GB" sz="900" spc="110" dirty="0" smtClean="0">
                <a:solidFill>
                  <a:srgbClr val="231F20"/>
                </a:solidFill>
                <a:latin typeface="Museo Sans 100"/>
                <a:cs typeface="Museo Sans 100"/>
              </a:rPr>
              <a:t>implement</a:t>
            </a:r>
            <a:r>
              <a:rPr lang="en-GB" sz="900" spc="0" dirty="0" smtClean="0">
                <a:solidFill>
                  <a:srgbClr val="231F20"/>
                </a:solidFill>
                <a:latin typeface="Museo Sans 100"/>
                <a:cs typeface="Museo Sans 100"/>
              </a:rPr>
              <a:t>a</a:t>
            </a:r>
            <a:r>
              <a:rPr lang="en-GB" sz="900" spc="110" dirty="0" smtClean="0">
                <a:solidFill>
                  <a:srgbClr val="231F20"/>
                </a:solidFill>
                <a:latin typeface="Museo Sans 100"/>
                <a:cs typeface="Museo Sans 100"/>
              </a:rPr>
              <a:t>tio</a:t>
            </a:r>
            <a:r>
              <a:rPr lang="en-GB" sz="900" spc="0" dirty="0" smtClean="0">
                <a:solidFill>
                  <a:srgbClr val="231F20"/>
                </a:solidFill>
                <a:latin typeface="Museo Sans 100"/>
                <a:cs typeface="Museo Sans 100"/>
              </a:rPr>
              <a:t>n</a:t>
            </a:r>
            <a:r>
              <a:rPr lang="en-GB" sz="900" spc="0" baseline="0"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involvin</a:t>
            </a:r>
            <a:r>
              <a:rPr lang="en-GB" sz="900" spc="0" dirty="0" smtClean="0">
                <a:solidFill>
                  <a:srgbClr val="231F20"/>
                </a:solidFill>
                <a:latin typeface="Museo Sans 100"/>
                <a:cs typeface="Museo Sans 100"/>
              </a:rPr>
              <a:t>g</a:t>
            </a:r>
            <a:r>
              <a:rPr lang="en-GB" sz="900" spc="-195"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publi</a:t>
            </a:r>
            <a:r>
              <a:rPr lang="en-GB" sz="900" spc="0" dirty="0" smtClean="0">
                <a:solidFill>
                  <a:srgbClr val="231F20"/>
                </a:solidFill>
                <a:latin typeface="Museo Sans 100"/>
                <a:cs typeface="Museo Sans 100"/>
              </a:rPr>
              <a:t>c </a:t>
            </a:r>
            <a:r>
              <a:rPr lang="en-GB" sz="900" spc="-85"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authorities</a:t>
            </a:r>
            <a:r>
              <a:rPr lang="en-GB" sz="900" spc="0" dirty="0" smtClean="0">
                <a:solidFill>
                  <a:srgbClr val="231F20"/>
                </a:solidFill>
                <a:latin typeface="Museo Sans 100"/>
                <a:cs typeface="Museo Sans 100"/>
              </a:rPr>
              <a:t>,</a:t>
            </a:r>
            <a:r>
              <a:rPr lang="en-GB" sz="900" spc="0" baseline="0" dirty="0" smtClean="0">
                <a:solidFill>
                  <a:srgbClr val="231F20"/>
                </a:solidFill>
                <a:latin typeface="Museo Sans 100"/>
                <a:cs typeface="Museo Sans 100"/>
              </a:rPr>
              <a:t> </a:t>
            </a:r>
            <a:r>
              <a:rPr lang="en-GB" sz="900" spc="0" dirty="0" smtClean="0">
                <a:solidFill>
                  <a:srgbClr val="231F20"/>
                </a:solidFill>
                <a:latin typeface="Museo Sans 100"/>
                <a:cs typeface="Museo Sans 100"/>
              </a:rPr>
              <a:t>c</a:t>
            </a:r>
            <a:r>
              <a:rPr lang="en-GB" sz="900" spc="110" dirty="0" smtClean="0">
                <a:solidFill>
                  <a:srgbClr val="231F20"/>
                </a:solidFill>
                <a:latin typeface="Museo Sans 100"/>
                <a:cs typeface="Museo Sans 100"/>
              </a:rPr>
              <a:t>ompanies</a:t>
            </a:r>
            <a:r>
              <a:rPr lang="en-GB" sz="900" spc="0" dirty="0" smtClean="0">
                <a:solidFill>
                  <a:srgbClr val="231F20"/>
                </a:solidFill>
                <a:latin typeface="Museo Sans 100"/>
                <a:cs typeface="Museo Sans 100"/>
              </a:rPr>
              <a:t>,</a:t>
            </a:r>
            <a:r>
              <a:rPr lang="en-GB" sz="900" spc="-195"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universities</a:t>
            </a:r>
            <a:r>
              <a:rPr lang="en-GB" sz="900" spc="0" dirty="0" smtClean="0">
                <a:solidFill>
                  <a:srgbClr val="231F20"/>
                </a:solidFill>
                <a:latin typeface="Museo Sans 100"/>
                <a:cs typeface="Museo Sans 100"/>
              </a:rPr>
              <a:t>,</a:t>
            </a:r>
            <a:r>
              <a:rPr lang="en-GB" sz="900" spc="0" baseline="0"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non-p</a:t>
            </a:r>
            <a:r>
              <a:rPr lang="en-GB" sz="900" spc="0" dirty="0" smtClean="0">
                <a:solidFill>
                  <a:srgbClr val="231F20"/>
                </a:solidFill>
                <a:latin typeface="Museo Sans 100"/>
                <a:cs typeface="Museo Sans 100"/>
              </a:rPr>
              <a:t>ro</a:t>
            </a:r>
            <a:r>
              <a:rPr lang="en-GB" sz="900" spc="110" dirty="0" smtClean="0">
                <a:solidFill>
                  <a:srgbClr val="231F20"/>
                </a:solidFill>
                <a:latin typeface="Museo Sans 100"/>
                <a:cs typeface="Museo Sans 100"/>
              </a:rPr>
              <a:t>fi</a:t>
            </a:r>
            <a:r>
              <a:rPr lang="en-GB" sz="900" spc="0" dirty="0" smtClean="0">
                <a:solidFill>
                  <a:srgbClr val="231F20"/>
                </a:solidFill>
                <a:latin typeface="Museo Sans 100"/>
                <a:cs typeface="Museo Sans 100"/>
              </a:rPr>
              <a:t>t</a:t>
            </a:r>
            <a:r>
              <a:rPr lang="en-GB" sz="900" spc="-195"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o</a:t>
            </a:r>
            <a:r>
              <a:rPr lang="en-GB" sz="900" spc="0" dirty="0" smtClean="0">
                <a:solidFill>
                  <a:srgbClr val="231F20"/>
                </a:solidFill>
                <a:latin typeface="Museo Sans 100"/>
                <a:cs typeface="Museo Sans 100"/>
              </a:rPr>
              <a:t>r</a:t>
            </a:r>
            <a:r>
              <a:rPr lang="en-GB" sz="900" spc="110" dirty="0" smtClean="0">
                <a:solidFill>
                  <a:srgbClr val="231F20"/>
                </a:solidFill>
                <a:latin typeface="Museo Sans 100"/>
                <a:cs typeface="Museo Sans 100"/>
              </a:rPr>
              <a:t>ganiz</a:t>
            </a:r>
            <a:r>
              <a:rPr lang="en-GB" sz="900" spc="0" dirty="0" smtClean="0">
                <a:solidFill>
                  <a:srgbClr val="231F20"/>
                </a:solidFill>
                <a:latin typeface="Museo Sans 100"/>
                <a:cs typeface="Museo Sans 100"/>
              </a:rPr>
              <a:t>a</a:t>
            </a:r>
            <a:r>
              <a:rPr lang="en-GB" sz="900" spc="110" dirty="0" smtClean="0">
                <a:solidFill>
                  <a:srgbClr val="231F20"/>
                </a:solidFill>
                <a:latin typeface="Museo Sans 100"/>
                <a:cs typeface="Museo Sans 100"/>
              </a:rPr>
              <a:t>tion</a:t>
            </a:r>
            <a:r>
              <a:rPr lang="en-GB" sz="900" spc="0" dirty="0" smtClean="0">
                <a:solidFill>
                  <a:srgbClr val="231F20"/>
                </a:solidFill>
                <a:latin typeface="Museo Sans 100"/>
                <a:cs typeface="Museo Sans 100"/>
              </a:rPr>
              <a:t>s</a:t>
            </a:r>
            <a:r>
              <a:rPr lang="en-GB" sz="900" spc="0" baseline="0" dirty="0" smtClean="0">
                <a:solidFill>
                  <a:srgbClr val="231F20"/>
                </a:solidFill>
                <a:latin typeface="Museo Sans 100"/>
                <a:cs typeface="Museo Sans 100"/>
              </a:rPr>
              <a:t> </a:t>
            </a:r>
            <a:r>
              <a:rPr lang="en-GB" sz="900" spc="110" dirty="0" smtClean="0">
                <a:solidFill>
                  <a:srgbClr val="231F20"/>
                </a:solidFill>
                <a:latin typeface="Museo Sans 100"/>
                <a:cs typeface="Museo Sans 100"/>
              </a:rPr>
              <a:t>an</a:t>
            </a:r>
            <a:r>
              <a:rPr lang="en-GB" sz="900" spc="0" dirty="0" smtClean="0">
                <a:solidFill>
                  <a:srgbClr val="231F20"/>
                </a:solidFill>
                <a:latin typeface="Museo Sans 100"/>
                <a:cs typeface="Museo Sans 100"/>
              </a:rPr>
              <a:t>d </a:t>
            </a:r>
            <a:r>
              <a:rPr lang="en-GB" sz="900" spc="110" dirty="0" smtClean="0">
                <a:solidFill>
                  <a:srgbClr val="231F20"/>
                </a:solidFill>
                <a:latin typeface="Museo Sans 100"/>
                <a:cs typeface="Museo Sans 100"/>
              </a:rPr>
              <a:t>citi</a:t>
            </a:r>
            <a:r>
              <a:rPr lang="en-GB" sz="900" spc="0" dirty="0" smtClean="0">
                <a:solidFill>
                  <a:srgbClr val="231F20"/>
                </a:solidFill>
                <a:latin typeface="Museo Sans 100"/>
                <a:cs typeface="Museo Sans 100"/>
              </a:rPr>
              <a:t>z</a:t>
            </a:r>
            <a:r>
              <a:rPr lang="en-GB" sz="900" spc="110" dirty="0" smtClean="0">
                <a:solidFill>
                  <a:srgbClr val="231F20"/>
                </a:solidFill>
                <a:latin typeface="Museo Sans 100"/>
                <a:cs typeface="Museo Sans 100"/>
              </a:rPr>
              <a:t>ens</a:t>
            </a:r>
            <a:r>
              <a:rPr lang="en-GB" sz="900" spc="0" dirty="0" smtClean="0">
                <a:solidFill>
                  <a:srgbClr val="231F20"/>
                </a:solidFill>
                <a:latin typeface="Museo Sans 100"/>
                <a:cs typeface="Museo Sans 100"/>
              </a:rPr>
              <a:t>.</a:t>
            </a:r>
            <a:r>
              <a:rPr lang="en-GB" sz="900" spc="-195" dirty="0" smtClean="0">
                <a:solidFill>
                  <a:srgbClr val="231F20"/>
                </a:solidFill>
                <a:latin typeface="Museo Sans 100"/>
                <a:cs typeface="Museo Sans 100"/>
              </a:rPr>
              <a:t> </a:t>
            </a:r>
            <a:endParaRPr lang="en-GB" sz="900" dirty="0" smtClean="0">
              <a:latin typeface="Museo Sans 100"/>
              <a:cs typeface="Museo Sans 100"/>
            </a:endParaRPr>
          </a:p>
          <a:p>
            <a:pPr marL="12700" marR="12700">
              <a:lnSpc>
                <a:spcPts val="1200"/>
              </a:lnSpc>
            </a:pPr>
            <a:endParaRPr lang="en-GB" sz="1000" dirty="0" smtClean="0">
              <a:latin typeface="Museo Sans 100"/>
              <a:cs typeface="Museo Sans 100"/>
            </a:endParaRPr>
          </a:p>
          <a:p>
            <a:pPr marL="12700">
              <a:lnSpc>
                <a:spcPct val="100000"/>
              </a:lnSpc>
            </a:pPr>
            <a:endParaRPr lang="en-GB" sz="1050" dirty="0" smtClean="0">
              <a:latin typeface="Museo Sans 100"/>
              <a:cs typeface="Museo Sans 100"/>
            </a:endParaRPr>
          </a:p>
          <a:p>
            <a:pPr marL="12700">
              <a:lnSpc>
                <a:spcPct val="100000"/>
              </a:lnSpc>
              <a:spcBef>
                <a:spcPts val="495"/>
              </a:spcBef>
            </a:pPr>
            <a:endParaRPr lang="en-GB" sz="1050" dirty="0" smtClean="0">
              <a:latin typeface="Museo Sans 100"/>
              <a:cs typeface="Museo Sans 100"/>
            </a:endParaRPr>
          </a:p>
          <a:p>
            <a:pPr marL="12700" marR="12700">
              <a:lnSpc>
                <a:spcPts val="1200"/>
              </a:lnSpc>
              <a:spcBef>
                <a:spcPts val="20"/>
              </a:spcBef>
            </a:pPr>
            <a:endParaRPr lang="en-GB" sz="1100" dirty="0" smtClean="0">
              <a:latin typeface="Museo Sans 100"/>
              <a:cs typeface="Museo Sans 100"/>
            </a:endParaRPr>
          </a:p>
          <a:p>
            <a:pPr marL="12700" marR="45085" algn="just">
              <a:lnSpc>
                <a:spcPts val="1200"/>
              </a:lnSpc>
            </a:pPr>
            <a:endParaRPr lang="en-GB" sz="1200" dirty="0" smtClean="0">
              <a:latin typeface="Museo Sans 100"/>
              <a:cs typeface="Museo Sans 10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a:t>
            </a:fld>
            <a:endParaRPr lang="en-GB"/>
          </a:p>
        </p:txBody>
      </p:sp>
    </p:spTree>
    <p:extLst>
      <p:ext uri="{BB962C8B-B14F-4D97-AF65-F5344CB8AC3E}">
        <p14:creationId xmlns:p14="http://schemas.microsoft.com/office/powerpoint/2010/main" val="339818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About</a:t>
            </a:r>
            <a:r>
              <a:rPr lang="pt-PT" baseline="0" dirty="0" smtClean="0"/>
              <a:t> </a:t>
            </a:r>
            <a:r>
              <a:rPr lang="pt-PT" baseline="0" dirty="0" err="1" smtClean="0"/>
              <a:t>the</a:t>
            </a:r>
            <a:r>
              <a:rPr lang="pt-PT" baseline="0" dirty="0" smtClean="0"/>
              <a:t> </a:t>
            </a:r>
            <a:r>
              <a:rPr lang="pt-PT" baseline="0" dirty="0" err="1" smtClean="0"/>
              <a:t>fourth</a:t>
            </a:r>
            <a:r>
              <a:rPr lang="pt-PT" baseline="0" dirty="0" smtClean="0"/>
              <a:t> </a:t>
            </a:r>
            <a:r>
              <a:rPr lang="pt-PT" baseline="0" dirty="0" err="1" smtClean="0"/>
              <a:t>engine</a:t>
            </a:r>
            <a:r>
              <a:rPr lang="pt-PT" baseline="0" dirty="0" smtClean="0"/>
              <a:t>: </a:t>
            </a:r>
            <a:r>
              <a:rPr lang="pt-PT" b="1" baseline="0" dirty="0" smtClean="0"/>
              <a:t>Lisbon </a:t>
            </a:r>
            <a:r>
              <a:rPr lang="pt-PT" b="1" baseline="0" dirty="0" err="1" smtClean="0"/>
              <a:t>Startup</a:t>
            </a:r>
            <a:r>
              <a:rPr lang="pt-PT" b="1" baseline="0" dirty="0" smtClean="0"/>
              <a:t> </a:t>
            </a:r>
            <a:r>
              <a:rPr lang="pt-PT" b="1" baseline="0" dirty="0" err="1" smtClean="0"/>
              <a:t>City</a:t>
            </a:r>
            <a:r>
              <a:rPr lang="pt-PT" b="1" baseline="0" dirty="0" smtClean="0"/>
              <a:t>, </a:t>
            </a:r>
            <a:r>
              <a:rPr lang="pt-PT" b="0" baseline="0" dirty="0" err="1" smtClean="0"/>
              <a:t>the</a:t>
            </a:r>
            <a:r>
              <a:rPr lang="pt-PT" b="0" baseline="0" dirty="0" smtClean="0"/>
              <a:t> </a:t>
            </a:r>
            <a:r>
              <a:rPr lang="pt-PT" b="0" baseline="0" dirty="0" err="1" smtClean="0"/>
              <a:t>one</a:t>
            </a:r>
            <a:r>
              <a:rPr lang="pt-PT" b="0" baseline="0" dirty="0" smtClean="0"/>
              <a:t> </a:t>
            </a:r>
            <a:r>
              <a:rPr lang="pt-PT" b="0" baseline="0" dirty="0" err="1" smtClean="0"/>
              <a:t>we</a:t>
            </a:r>
            <a:r>
              <a:rPr lang="pt-PT" b="0" baseline="0" dirty="0" smtClean="0"/>
              <a:t> are </a:t>
            </a:r>
            <a:r>
              <a:rPr lang="pt-PT" b="0" baseline="0" dirty="0" err="1" smtClean="0"/>
              <a:t>going</a:t>
            </a:r>
            <a:r>
              <a:rPr lang="pt-PT" b="0" baseline="0" dirty="0" smtClean="0"/>
              <a:t> to </a:t>
            </a:r>
            <a:r>
              <a:rPr lang="pt-PT" b="0" baseline="0" dirty="0" err="1" smtClean="0"/>
              <a:t>present</a:t>
            </a:r>
            <a:r>
              <a:rPr lang="pt-PT" b="0" baseline="0" dirty="0" smtClean="0"/>
              <a:t> </a:t>
            </a:r>
            <a:r>
              <a:rPr lang="pt-PT" b="0" baseline="0" dirty="0" err="1" smtClean="0"/>
              <a:t>you</a:t>
            </a:r>
            <a:r>
              <a:rPr lang="pt-PT" b="0" baseline="0" dirty="0" smtClean="0"/>
              <a:t> </a:t>
            </a:r>
            <a:r>
              <a:rPr lang="pt-PT" b="0" baseline="0" dirty="0" err="1" smtClean="0"/>
              <a:t>with</a:t>
            </a:r>
            <a:r>
              <a:rPr lang="pt-PT" b="0" baseline="0" dirty="0" smtClean="0"/>
              <a:t> a bit more </a:t>
            </a:r>
            <a:r>
              <a:rPr lang="pt-PT" b="0" baseline="0" dirty="0" err="1" smtClean="0"/>
              <a:t>detailed</a:t>
            </a:r>
            <a:r>
              <a:rPr lang="pt-PT" b="0" baseline="0" dirty="0" smtClean="0"/>
              <a:t>.</a:t>
            </a:r>
            <a:endParaRPr lang="pt-PT" b="0" baseline="0" dirty="0" smtClean="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10</a:t>
            </a:fld>
            <a:endParaRPr lang="en-GB"/>
          </a:p>
        </p:txBody>
      </p:sp>
    </p:spTree>
    <p:extLst>
      <p:ext uri="{BB962C8B-B14F-4D97-AF65-F5344CB8AC3E}">
        <p14:creationId xmlns:p14="http://schemas.microsoft.com/office/powerpoint/2010/main" val="195191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b="0" i="0" kern="1200" dirty="0" smtClean="0">
                <a:solidFill>
                  <a:schemeClr val="tx1"/>
                </a:solidFill>
                <a:effectLst/>
                <a:latin typeface="+mn-lt"/>
                <a:ea typeface="+mn-ea"/>
                <a:cs typeface="+mn-cs"/>
              </a:rPr>
              <a:t>Lisbon has been competing with some other European capitals for the most renowned technological events, with notorious success. The best recent example was the hosting of the Web Summit last year, an event that gathered almost 60.000 attendees, from 166 countries,</a:t>
            </a:r>
            <a:r>
              <a:rPr lang="en-GB" sz="1200" b="0" i="0" kern="1200" baseline="0" dirty="0" smtClean="0">
                <a:solidFill>
                  <a:schemeClr val="tx1"/>
                </a:solidFill>
                <a:effectLst/>
                <a:latin typeface="+mn-lt"/>
                <a:ea typeface="+mn-ea"/>
                <a:cs typeface="+mn-cs"/>
              </a:rPr>
              <a:t> 1490 </a:t>
            </a:r>
            <a:r>
              <a:rPr lang="en-GB" sz="1200" b="0" i="0" kern="1200" baseline="0" dirty="0" err="1" smtClean="0">
                <a:solidFill>
                  <a:schemeClr val="tx1"/>
                </a:solidFill>
                <a:effectLst/>
                <a:latin typeface="+mn-lt"/>
                <a:ea typeface="+mn-ea"/>
                <a:cs typeface="+mn-cs"/>
              </a:rPr>
              <a:t>startups</a:t>
            </a:r>
            <a:r>
              <a:rPr lang="en-GB" sz="1200" b="0" i="0" kern="1200" baseline="0" dirty="0" smtClean="0">
                <a:solidFill>
                  <a:schemeClr val="tx1"/>
                </a:solidFill>
                <a:effectLst/>
                <a:latin typeface="+mn-lt"/>
                <a:ea typeface="+mn-ea"/>
                <a:cs typeface="+mn-cs"/>
              </a:rPr>
              <a:t> from around the world, 1300 investors, 677 speakers were there. </a:t>
            </a:r>
            <a:r>
              <a:rPr lang="en-GB" sz="1200" b="0" i="0" kern="1200" dirty="0" smtClean="0">
                <a:solidFill>
                  <a:schemeClr val="tx1"/>
                </a:solidFill>
                <a:effectLst/>
                <a:latin typeface="+mn-lt"/>
                <a:ea typeface="+mn-ea"/>
                <a:cs typeface="+mn-cs"/>
              </a:rPr>
              <a:t>This event implied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650 Mentor´s hour sessions and 37 thousand Kilometres of optic </a:t>
            </a:r>
            <a:r>
              <a:rPr lang="en-GB" sz="1200" b="0" i="0" kern="1200" dirty="0" err="1" smtClean="0">
                <a:solidFill>
                  <a:schemeClr val="tx1"/>
                </a:solidFill>
                <a:effectLst/>
                <a:latin typeface="+mn-lt"/>
                <a:ea typeface="+mn-ea"/>
                <a:cs typeface="+mn-cs"/>
              </a:rPr>
              <a:t>fiber</a:t>
            </a:r>
            <a:r>
              <a:rPr lang="en-GB" sz="1200" b="0" i="0" kern="1200" dirty="0" smtClean="0">
                <a:solidFill>
                  <a:schemeClr val="tx1"/>
                </a:solidFill>
                <a:effectLst/>
                <a:latin typeface="+mn-lt"/>
                <a:ea typeface="+mn-ea"/>
                <a:cs typeface="+mn-cs"/>
              </a:rPr>
              <a:t> cable (</a:t>
            </a:r>
            <a:r>
              <a:rPr lang="en-GB" sz="1200" b="0" i="0" kern="1200" dirty="0" err="1" smtClean="0">
                <a:solidFill>
                  <a:schemeClr val="tx1"/>
                </a:solidFill>
                <a:effectLst/>
                <a:latin typeface="+mn-lt"/>
                <a:ea typeface="+mn-ea"/>
                <a:cs typeface="+mn-cs"/>
              </a:rPr>
              <a:t>equall</a:t>
            </a:r>
            <a:r>
              <a:rPr lang="en-GB" sz="1200" b="0" i="0" kern="1200" dirty="0" smtClean="0">
                <a:solidFill>
                  <a:schemeClr val="tx1"/>
                </a:solidFill>
                <a:effectLst/>
                <a:latin typeface="+mn-lt"/>
                <a:ea typeface="+mn-ea"/>
                <a:cs typeface="+mn-cs"/>
              </a:rPr>
              <a:t> to climb Mount Everest 4 times). </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Moreover, It is agreed to </a:t>
            </a:r>
            <a:r>
              <a:rPr lang="en-GB" sz="1200" b="0" i="0" kern="1200" dirty="0" smtClean="0">
                <a:solidFill>
                  <a:schemeClr val="tx1"/>
                </a:solidFill>
                <a:effectLst/>
                <a:latin typeface="+mn-lt"/>
                <a:ea typeface="+mn-ea"/>
                <a:cs typeface="+mn-cs"/>
              </a:rPr>
              <a:t>stay in Lisbon for the next years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at least </a:t>
            </a:r>
            <a:r>
              <a:rPr lang="en-GB" sz="1200" b="0" i="0" kern="1200" dirty="0" smtClean="0">
                <a:solidFill>
                  <a:schemeClr val="tx1"/>
                </a:solidFill>
                <a:effectLst/>
                <a:latin typeface="+mn-lt"/>
                <a:ea typeface="+mn-ea"/>
                <a:cs typeface="+mn-cs"/>
              </a:rPr>
              <a:t>for 2017 and </a:t>
            </a:r>
            <a:r>
              <a:rPr lang="en-GB" sz="1200" b="0" i="0" kern="1200" baseline="0" dirty="0" smtClean="0">
                <a:solidFill>
                  <a:schemeClr val="tx1"/>
                </a:solidFill>
                <a:effectLst/>
                <a:latin typeface="+mn-lt"/>
                <a:ea typeface="+mn-ea"/>
                <a:cs typeface="+mn-cs"/>
              </a:rPr>
              <a:t>2018).</a:t>
            </a:r>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11</a:t>
            </a:fld>
            <a:endParaRPr lang="en-GB"/>
          </a:p>
        </p:txBody>
      </p:sp>
    </p:spTree>
    <p:extLst>
      <p:ext uri="{BB962C8B-B14F-4D97-AF65-F5344CB8AC3E}">
        <p14:creationId xmlns:p14="http://schemas.microsoft.com/office/powerpoint/2010/main" val="404333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The Lisbon City Council has been developing and supporting a very diverse range of projects and initiatives in the fields of entrepreneurship, </a:t>
            </a:r>
            <a:r>
              <a:rPr lang="en-GB" sz="1200" kern="1200" dirty="0" err="1" smtClean="0">
                <a:solidFill>
                  <a:schemeClr val="tx1"/>
                </a:solidFill>
                <a:effectLst/>
                <a:latin typeface="+mn-lt"/>
                <a:ea typeface="+mn-ea"/>
                <a:cs typeface="+mn-cs"/>
              </a:rPr>
              <a:t>inovation</a:t>
            </a:r>
            <a:r>
              <a:rPr lang="en-GB" sz="1200" kern="1200" dirty="0" smtClean="0">
                <a:solidFill>
                  <a:schemeClr val="tx1"/>
                </a:solidFill>
                <a:effectLst/>
                <a:latin typeface="+mn-lt"/>
                <a:ea typeface="+mn-ea"/>
                <a:cs typeface="+mn-cs"/>
              </a:rPr>
              <a:t> and creativity, with a strong focus in the areas of incubation and acceleration of </a:t>
            </a:r>
            <a:r>
              <a:rPr lang="en-GB" sz="1200" kern="1200" dirty="0" err="1" smtClean="0">
                <a:solidFill>
                  <a:schemeClr val="tx1"/>
                </a:solidFill>
                <a:effectLst/>
                <a:latin typeface="+mn-lt"/>
                <a:ea typeface="+mn-ea"/>
                <a:cs typeface="+mn-cs"/>
              </a:rPr>
              <a:t>startups</a:t>
            </a:r>
            <a:r>
              <a:rPr lang="en-GB" sz="1200" kern="1200" dirty="0" smtClean="0">
                <a:solidFill>
                  <a:schemeClr val="tx1"/>
                </a:solidFill>
                <a:effectLst/>
                <a:latin typeface="+mn-lt"/>
                <a:ea typeface="+mn-ea"/>
                <a:cs typeface="+mn-cs"/>
              </a:rPr>
              <a:t>, support to SMEs and self-employment.</a:t>
            </a:r>
          </a:p>
          <a:p>
            <a:r>
              <a:rPr lang="en-GB" sz="1200" kern="1200" dirty="0" smtClean="0">
                <a:solidFill>
                  <a:schemeClr val="tx1"/>
                </a:solidFill>
                <a:effectLst/>
                <a:latin typeface="+mn-lt"/>
                <a:ea typeface="+mn-ea"/>
                <a:cs typeface="+mn-cs"/>
              </a:rPr>
              <a:t>One of the newest most ambitious and innovative projects is </a:t>
            </a:r>
            <a:r>
              <a:rPr lang="en-GB" sz="1200" b="1" kern="1200" dirty="0" smtClean="0">
                <a:solidFill>
                  <a:schemeClr val="tx1"/>
                </a:solidFill>
                <a:effectLst/>
                <a:latin typeface="+mn-lt"/>
                <a:ea typeface="+mn-ea"/>
                <a:cs typeface="+mn-cs"/>
              </a:rPr>
              <a:t>Made Of </a:t>
            </a:r>
            <a:r>
              <a:rPr lang="en-GB" sz="1200" b="1" kern="1200" dirty="0" err="1" smtClean="0">
                <a:solidFill>
                  <a:schemeClr val="tx1"/>
                </a:solidFill>
                <a:effectLst/>
                <a:latin typeface="+mn-lt"/>
                <a:ea typeface="+mn-ea"/>
                <a:cs typeface="+mn-cs"/>
              </a:rPr>
              <a:t>Lisboa</a:t>
            </a:r>
            <a:r>
              <a:rPr lang="en-GB" sz="1200" b="1" kern="1200" dirty="0" smtClean="0">
                <a:solidFill>
                  <a:schemeClr val="tx1"/>
                </a:solidFill>
                <a:effectLst/>
                <a:latin typeface="+mn-lt"/>
                <a:ea typeface="+mn-ea"/>
                <a:cs typeface="+mn-cs"/>
              </a:rPr>
              <a:t> </a:t>
            </a:r>
            <a:r>
              <a:rPr lang="en-GB" sz="1200" b="1"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brand of</a:t>
            </a:r>
            <a:r>
              <a:rPr lang="en-GB" sz="1200" kern="1200" baseline="0" dirty="0" smtClean="0">
                <a:solidFill>
                  <a:schemeClr val="tx1"/>
                </a:solidFill>
                <a:effectLst/>
                <a:latin typeface="+mn-lt"/>
                <a:ea typeface="+mn-ea"/>
                <a:cs typeface="+mn-cs"/>
              </a:rPr>
              <a:t> Lisbon Entrepreneurial Ecosystem.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Made of </a:t>
            </a:r>
            <a:r>
              <a:rPr lang="en-GB" sz="1200" kern="1200" dirty="0" err="1" smtClean="0">
                <a:solidFill>
                  <a:schemeClr val="tx1"/>
                </a:solidFill>
                <a:effectLst/>
                <a:latin typeface="+mn-lt"/>
                <a:ea typeface="+mn-ea"/>
                <a:cs typeface="+mn-cs"/>
              </a:rPr>
              <a:t>Lisboa</a:t>
            </a:r>
            <a:r>
              <a:rPr lang="en-GB" sz="1200" kern="1200" dirty="0" smtClean="0">
                <a:solidFill>
                  <a:schemeClr val="tx1"/>
                </a:solidFill>
                <a:effectLst/>
                <a:latin typeface="+mn-lt"/>
                <a:ea typeface="+mn-ea"/>
                <a:cs typeface="+mn-cs"/>
              </a:rPr>
              <a:t> it’s the new digital platform of the Entrepreneurial and Innovation Ecosystem of Lisbon. A place to get you updated about Lisbon’s innovation scene and the one and only official community of Lisbon-based innovators.</a:t>
            </a:r>
          </a:p>
          <a:p>
            <a:r>
              <a:rPr lang="en-GB" sz="1200" kern="1200" dirty="0" smtClean="0">
                <a:solidFill>
                  <a:schemeClr val="tx1"/>
                </a:solidFill>
                <a:effectLst/>
                <a:latin typeface="+mn-lt"/>
                <a:ea typeface="+mn-ea"/>
                <a:cs typeface="+mn-cs"/>
              </a:rPr>
              <a:t>The platform has four major objectives: INFORM. CONNECT. ATTRACT. ORGANIZE</a:t>
            </a:r>
          </a:p>
          <a:p>
            <a:endParaRPr lang="en-GB" dirty="0" smtClean="0"/>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12</a:t>
            </a:fld>
            <a:endParaRPr lang="en-GB"/>
          </a:p>
        </p:txBody>
      </p:sp>
    </p:spTree>
    <p:extLst>
      <p:ext uri="{BB962C8B-B14F-4D97-AF65-F5344CB8AC3E}">
        <p14:creationId xmlns:p14="http://schemas.microsoft.com/office/powerpoint/2010/main" val="414957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goal is to outline and map the ecosystem and give you not only the power to see what the ecosystem </a:t>
            </a:r>
            <a:r>
              <a:rPr lang="en-GB" sz="1200" b="0" kern="1200" dirty="0" smtClean="0">
                <a:solidFill>
                  <a:schemeClr val="tx1"/>
                </a:solidFill>
                <a:effectLst/>
                <a:latin typeface="+mn-lt"/>
                <a:ea typeface="+mn-ea"/>
                <a:cs typeface="+mn-cs"/>
              </a:rPr>
              <a:t>is</a:t>
            </a:r>
            <a:r>
              <a:rPr lang="en-GB" sz="1200" b="1" kern="1200" dirty="0" smtClean="0">
                <a:solidFill>
                  <a:schemeClr val="tx1"/>
                </a:solidFill>
                <a:effectLst/>
                <a:latin typeface="+mn-lt"/>
                <a:ea typeface="+mn-ea"/>
                <a:cs typeface="+mn-cs"/>
              </a:rPr>
              <a:t> made of </a:t>
            </a:r>
            <a:r>
              <a:rPr lang="en-GB" sz="1200" kern="1200" dirty="0" smtClean="0">
                <a:solidFill>
                  <a:schemeClr val="tx1"/>
                </a:solidFill>
                <a:effectLst/>
                <a:latin typeface="+mn-lt"/>
                <a:ea typeface="+mn-ea"/>
                <a:cs typeface="+mn-cs"/>
              </a:rPr>
              <a:t>but also the power to shape it through our tools. These are some of the numbers of Lisbon´s Ecosystem.</a:t>
            </a:r>
          </a:p>
          <a:p>
            <a:endParaRPr lang="en-GB" dirty="0" smtClean="0"/>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13</a:t>
            </a:fld>
            <a:endParaRPr lang="en-GB"/>
          </a:p>
        </p:txBody>
      </p:sp>
    </p:spTree>
    <p:extLst>
      <p:ext uri="{BB962C8B-B14F-4D97-AF65-F5344CB8AC3E}">
        <p14:creationId xmlns:p14="http://schemas.microsoft.com/office/powerpoint/2010/main" val="373366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This</a:t>
            </a:r>
            <a:r>
              <a:rPr lang="pt-PT" dirty="0" smtClean="0"/>
              <a:t> </a:t>
            </a:r>
            <a:r>
              <a:rPr lang="pt-PT" dirty="0" err="1" smtClean="0"/>
              <a:t>map</a:t>
            </a:r>
            <a:r>
              <a:rPr lang="pt-PT" baseline="0" dirty="0" smtClean="0"/>
              <a:t> </a:t>
            </a:r>
            <a:r>
              <a:rPr lang="pt-PT" baseline="0" dirty="0" err="1" smtClean="0"/>
              <a:t>gives</a:t>
            </a:r>
            <a:r>
              <a:rPr lang="pt-PT" baseline="0" dirty="0" smtClean="0"/>
              <a:t> </a:t>
            </a:r>
            <a:r>
              <a:rPr lang="pt-PT" baseline="0" dirty="0" err="1" smtClean="0"/>
              <a:t>you</a:t>
            </a:r>
            <a:r>
              <a:rPr lang="pt-PT" baseline="0" dirty="0" smtClean="0"/>
              <a:t> </a:t>
            </a:r>
            <a:r>
              <a:rPr lang="pt-PT" baseline="0" dirty="0" err="1" smtClean="0"/>
              <a:t>the</a:t>
            </a:r>
            <a:r>
              <a:rPr lang="pt-PT" baseline="0" dirty="0" smtClean="0"/>
              <a:t> </a:t>
            </a:r>
            <a:r>
              <a:rPr lang="pt-PT" baseline="0" dirty="0" err="1" smtClean="0"/>
              <a:t>idea</a:t>
            </a:r>
            <a:r>
              <a:rPr lang="pt-PT" baseline="0" dirty="0" smtClean="0"/>
              <a:t> </a:t>
            </a:r>
            <a:r>
              <a:rPr lang="pt-PT" baseline="0" dirty="0" err="1" smtClean="0"/>
              <a:t>of</a:t>
            </a:r>
            <a:r>
              <a:rPr lang="pt-PT" baseline="0" dirty="0" smtClean="0"/>
              <a:t> </a:t>
            </a:r>
            <a:r>
              <a:rPr lang="pt-PT" baseline="0" dirty="0" err="1" smtClean="0"/>
              <a:t>t</a:t>
            </a:r>
            <a:r>
              <a:rPr lang="pt-PT" dirty="0" err="1" smtClean="0"/>
              <a:t>he</a:t>
            </a:r>
            <a:r>
              <a:rPr lang="pt-PT" dirty="0" smtClean="0"/>
              <a:t> </a:t>
            </a:r>
            <a:r>
              <a:rPr lang="pt-PT" dirty="0" err="1" smtClean="0"/>
              <a:t>sort</a:t>
            </a:r>
            <a:r>
              <a:rPr lang="pt-PT" baseline="0" dirty="0" smtClean="0"/>
              <a:t> </a:t>
            </a:r>
            <a:r>
              <a:rPr lang="pt-PT" baseline="0" dirty="0" err="1" smtClean="0"/>
              <a:t>and</a:t>
            </a:r>
            <a:r>
              <a:rPr lang="pt-PT" baseline="0" dirty="0" smtClean="0"/>
              <a:t> </a:t>
            </a:r>
            <a:r>
              <a:rPr lang="pt-PT" baseline="0" dirty="0" err="1" smtClean="0"/>
              <a:t>location</a:t>
            </a:r>
            <a:r>
              <a:rPr lang="pt-PT" baseline="0" dirty="0" smtClean="0"/>
              <a:t> </a:t>
            </a:r>
            <a:r>
              <a:rPr lang="pt-PT" baseline="0" dirty="0" err="1" smtClean="0"/>
              <a:t>of</a:t>
            </a:r>
            <a:r>
              <a:rPr lang="pt-PT" baseline="0" dirty="0" smtClean="0"/>
              <a:t> </a:t>
            </a:r>
            <a:r>
              <a:rPr lang="pt-PT" baseline="0" dirty="0" err="1" smtClean="0"/>
              <a:t>Lisbon´s</a:t>
            </a:r>
            <a:r>
              <a:rPr lang="pt-PT" baseline="0" dirty="0" smtClean="0"/>
              <a:t> </a:t>
            </a:r>
            <a:r>
              <a:rPr lang="pt-PT" baseline="0" dirty="0" err="1" smtClean="0"/>
              <a:t>Ecosystem</a:t>
            </a:r>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14</a:t>
            </a:fld>
            <a:endParaRPr lang="en-GB"/>
          </a:p>
        </p:txBody>
      </p:sp>
    </p:spTree>
    <p:extLst>
      <p:ext uri="{BB962C8B-B14F-4D97-AF65-F5344CB8AC3E}">
        <p14:creationId xmlns:p14="http://schemas.microsoft.com/office/powerpoint/2010/main" val="398971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2700" marR="129539">
              <a:lnSpc>
                <a:spcPct val="106100"/>
              </a:lnSpc>
            </a:pPr>
            <a:r>
              <a:rPr lang="pt-PT" sz="1200" spc="25" dirty="0" smtClean="0">
                <a:solidFill>
                  <a:srgbClr val="231F20"/>
                </a:solidFill>
                <a:latin typeface="Museo Sans 100"/>
                <a:cs typeface="Museo Sans 100"/>
              </a:rPr>
              <a:t>As </a:t>
            </a:r>
            <a:r>
              <a:rPr lang="pt-PT" sz="1200" spc="25" dirty="0" err="1" smtClean="0">
                <a:solidFill>
                  <a:srgbClr val="231F20"/>
                </a:solidFill>
                <a:latin typeface="Museo Sans 100"/>
                <a:cs typeface="Museo Sans 100"/>
              </a:rPr>
              <a:t>part</a:t>
            </a:r>
            <a:r>
              <a:rPr lang="pt-PT" sz="1200" spc="25" baseline="0" dirty="0" smtClean="0">
                <a:solidFill>
                  <a:srgbClr val="231F20"/>
                </a:solidFill>
                <a:latin typeface="Museo Sans 100"/>
                <a:cs typeface="Museo Sans 100"/>
              </a:rPr>
              <a:t> </a:t>
            </a:r>
            <a:r>
              <a:rPr lang="pt-PT" sz="1200" spc="25" dirty="0" err="1" smtClean="0">
                <a:solidFill>
                  <a:srgbClr val="231F20"/>
                </a:solidFill>
                <a:latin typeface="Museo Sans 100"/>
                <a:cs typeface="Museo Sans 100"/>
              </a:rPr>
              <a:t>of</a:t>
            </a:r>
            <a:r>
              <a:rPr lang="pt-PT" sz="1200" spc="25" dirty="0" smtClean="0">
                <a:solidFill>
                  <a:srgbClr val="231F20"/>
                </a:solidFill>
                <a:latin typeface="Museo Sans 100"/>
                <a:cs typeface="Museo Sans 100"/>
              </a:rPr>
              <a:t> </a:t>
            </a:r>
            <a:r>
              <a:rPr lang="pt-PT" sz="1200" spc="25" dirty="0" err="1" smtClean="0">
                <a:solidFill>
                  <a:srgbClr val="231F20"/>
                </a:solidFill>
                <a:latin typeface="Museo Sans 100"/>
                <a:cs typeface="Museo Sans 100"/>
              </a:rPr>
              <a:t>this</a:t>
            </a:r>
            <a:r>
              <a:rPr lang="pt-PT" sz="1200" spc="25" dirty="0" smtClean="0">
                <a:solidFill>
                  <a:srgbClr val="231F20"/>
                </a:solidFill>
                <a:latin typeface="Museo Sans 100"/>
                <a:cs typeface="Museo Sans 100"/>
              </a:rPr>
              <a:t> </a:t>
            </a:r>
            <a:r>
              <a:rPr lang="pt-PT" sz="1200" spc="25" dirty="0" err="1" smtClean="0">
                <a:solidFill>
                  <a:srgbClr val="231F20"/>
                </a:solidFill>
                <a:latin typeface="Museo Sans 100"/>
                <a:cs typeface="Museo Sans 100"/>
              </a:rPr>
              <a:t>enabling</a:t>
            </a:r>
            <a:r>
              <a:rPr lang="pt-PT" sz="1200" spc="25" dirty="0" smtClean="0">
                <a:solidFill>
                  <a:srgbClr val="231F20"/>
                </a:solidFill>
                <a:latin typeface="Museo Sans 100"/>
                <a:cs typeface="Museo Sans 100"/>
              </a:rPr>
              <a:t> </a:t>
            </a:r>
            <a:r>
              <a:rPr lang="pt-PT" sz="1200" spc="25" dirty="0" err="1" smtClean="0">
                <a:solidFill>
                  <a:srgbClr val="231F20"/>
                </a:solidFill>
                <a:latin typeface="Museo Sans 100"/>
                <a:cs typeface="Museo Sans 100"/>
              </a:rPr>
              <a:t>enviroment</a:t>
            </a:r>
            <a:r>
              <a:rPr lang="pt-PT" sz="1200" spc="25" dirty="0" smtClean="0">
                <a:solidFill>
                  <a:srgbClr val="231F20"/>
                </a:solidFill>
                <a:latin typeface="Museo Sans 100"/>
                <a:cs typeface="Museo Sans 100"/>
              </a:rPr>
              <a:t> </a:t>
            </a:r>
            <a:r>
              <a:rPr lang="pt-PT" sz="1200" spc="25" dirty="0" err="1" smtClean="0">
                <a:solidFill>
                  <a:srgbClr val="231F20"/>
                </a:solidFill>
                <a:latin typeface="Museo Sans 100"/>
                <a:cs typeface="Museo Sans 100"/>
              </a:rPr>
              <a:t>appears</a:t>
            </a:r>
            <a:r>
              <a:rPr lang="pt-PT" sz="1200" spc="25" dirty="0" smtClean="0">
                <a:solidFill>
                  <a:srgbClr val="231F20"/>
                </a:solidFill>
                <a:latin typeface="Museo Sans 100"/>
                <a:cs typeface="Museo Sans 100"/>
              </a:rPr>
              <a:t> </a:t>
            </a:r>
            <a:r>
              <a:rPr lang="pt-PT" sz="1200" b="1" spc="25" dirty="0" smtClean="0">
                <a:solidFill>
                  <a:srgbClr val="231F20"/>
                </a:solidFill>
                <a:latin typeface="Museo Sans 100"/>
                <a:cs typeface="Museo Sans 100"/>
              </a:rPr>
              <a:t>Lisbon </a:t>
            </a:r>
            <a:r>
              <a:rPr lang="pt-PT" sz="1200" b="1" spc="25" dirty="0" err="1" smtClean="0">
                <a:solidFill>
                  <a:srgbClr val="231F20"/>
                </a:solidFill>
                <a:latin typeface="Museo Sans 100"/>
                <a:cs typeface="Museo Sans 100"/>
              </a:rPr>
              <a:t>Micro-Entrepreneurship</a:t>
            </a:r>
            <a:r>
              <a:rPr lang="pt-PT" sz="1200" b="1" spc="25" baseline="0" dirty="0" smtClean="0">
                <a:solidFill>
                  <a:srgbClr val="231F20"/>
                </a:solidFill>
                <a:latin typeface="Museo Sans 100"/>
                <a:cs typeface="Museo Sans 100"/>
              </a:rPr>
              <a:t> </a:t>
            </a:r>
            <a:r>
              <a:rPr lang="pt-PT" sz="1200" spc="25" baseline="0" dirty="0" err="1" smtClean="0">
                <a:solidFill>
                  <a:srgbClr val="231F20"/>
                </a:solidFill>
                <a:latin typeface="Museo Sans 100"/>
                <a:cs typeface="Museo Sans 100"/>
              </a:rPr>
              <a:t>program</a:t>
            </a:r>
            <a:r>
              <a:rPr lang="pt-PT" sz="1200" spc="25" baseline="0" dirty="0" smtClean="0">
                <a:solidFill>
                  <a:srgbClr val="231F20"/>
                </a:solidFill>
                <a:latin typeface="Museo Sans 100"/>
                <a:cs typeface="Museo Sans 100"/>
              </a:rPr>
              <a:t> </a:t>
            </a:r>
            <a:r>
              <a:rPr lang="pt-PT" sz="1200" spc="25" baseline="0" dirty="0" err="1" smtClean="0">
                <a:solidFill>
                  <a:srgbClr val="231F20"/>
                </a:solidFill>
                <a:latin typeface="Museo Sans 100"/>
                <a:cs typeface="Museo Sans 100"/>
              </a:rPr>
              <a:t>that</a:t>
            </a:r>
            <a:r>
              <a:rPr lang="pt-PT" sz="1200" spc="25" baseline="0" dirty="0" smtClean="0">
                <a:solidFill>
                  <a:srgbClr val="231F20"/>
                </a:solidFill>
                <a:latin typeface="Museo Sans 100"/>
                <a:cs typeface="Museo Sans 100"/>
              </a:rPr>
              <a:t> </a:t>
            </a:r>
            <a:r>
              <a:rPr lang="pt-PT" sz="1200" spc="25" baseline="0" dirty="0" err="1" smtClean="0">
                <a:solidFill>
                  <a:srgbClr val="231F20"/>
                </a:solidFill>
                <a:latin typeface="Museo Sans 100"/>
                <a:cs typeface="Museo Sans 100"/>
              </a:rPr>
              <a:t>we</a:t>
            </a:r>
            <a:r>
              <a:rPr lang="pt-PT" sz="1200" spc="25" baseline="0" dirty="0" smtClean="0">
                <a:solidFill>
                  <a:srgbClr val="231F20"/>
                </a:solidFill>
                <a:latin typeface="Museo Sans 100"/>
                <a:cs typeface="Museo Sans 100"/>
              </a:rPr>
              <a:t> </a:t>
            </a:r>
            <a:r>
              <a:rPr lang="pt-PT" sz="1200" spc="25" baseline="0" dirty="0" err="1" smtClean="0">
                <a:solidFill>
                  <a:srgbClr val="231F20"/>
                </a:solidFill>
                <a:latin typeface="Museo Sans 100"/>
                <a:cs typeface="Museo Sans 100"/>
              </a:rPr>
              <a:t>represent</a:t>
            </a:r>
            <a:r>
              <a:rPr lang="pt-PT" sz="1200" spc="25" baseline="0" dirty="0" smtClean="0">
                <a:solidFill>
                  <a:srgbClr val="231F20"/>
                </a:solidFill>
                <a:latin typeface="Museo Sans 100"/>
                <a:cs typeface="Museo Sans 100"/>
              </a:rPr>
              <a:t> </a:t>
            </a:r>
            <a:r>
              <a:rPr lang="pt-PT" sz="1200" spc="25" baseline="0" dirty="0" err="1" smtClean="0">
                <a:solidFill>
                  <a:srgbClr val="231F20"/>
                </a:solidFill>
                <a:latin typeface="Museo Sans 100"/>
                <a:cs typeface="Museo Sans 100"/>
              </a:rPr>
              <a:t>and</a:t>
            </a:r>
            <a:r>
              <a:rPr lang="pt-PT" sz="1200" spc="25" baseline="0" dirty="0" smtClean="0">
                <a:solidFill>
                  <a:srgbClr val="231F20"/>
                </a:solidFill>
                <a:latin typeface="Museo Sans 100"/>
                <a:cs typeface="Museo Sans 100"/>
              </a:rPr>
              <a:t> are </a:t>
            </a:r>
            <a:r>
              <a:rPr lang="pt-PT" sz="1200" spc="25" baseline="0" dirty="0" err="1" smtClean="0">
                <a:solidFill>
                  <a:srgbClr val="231F20"/>
                </a:solidFill>
                <a:latin typeface="Museo Sans 100"/>
                <a:cs typeface="Museo Sans 100"/>
              </a:rPr>
              <a:t>here</a:t>
            </a:r>
            <a:r>
              <a:rPr lang="pt-PT" sz="1200" spc="25" baseline="0" dirty="0" smtClean="0">
                <a:solidFill>
                  <a:srgbClr val="231F20"/>
                </a:solidFill>
                <a:latin typeface="Museo Sans 100"/>
                <a:cs typeface="Museo Sans 100"/>
              </a:rPr>
              <a:t> to </a:t>
            </a:r>
            <a:r>
              <a:rPr lang="pt-PT" sz="1200" spc="25" baseline="0" dirty="0" err="1" smtClean="0">
                <a:solidFill>
                  <a:srgbClr val="231F20"/>
                </a:solidFill>
                <a:latin typeface="Museo Sans 100"/>
                <a:cs typeface="Museo Sans 100"/>
              </a:rPr>
              <a:t>talk</a:t>
            </a:r>
            <a:r>
              <a:rPr lang="pt-PT" sz="1200" spc="25" baseline="0" dirty="0" smtClean="0">
                <a:solidFill>
                  <a:srgbClr val="231F20"/>
                </a:solidFill>
                <a:latin typeface="Museo Sans 100"/>
                <a:cs typeface="Museo Sans 100"/>
              </a:rPr>
              <a:t> </a:t>
            </a:r>
            <a:r>
              <a:rPr lang="pt-PT" sz="1200" spc="25" baseline="0" dirty="0" err="1" smtClean="0">
                <a:solidFill>
                  <a:srgbClr val="231F20"/>
                </a:solidFill>
                <a:latin typeface="Museo Sans 100"/>
                <a:cs typeface="Museo Sans 100"/>
              </a:rPr>
              <a:t>about</a:t>
            </a:r>
            <a:r>
              <a:rPr lang="pt-PT" sz="1200" spc="25" baseline="0" dirty="0" smtClean="0">
                <a:solidFill>
                  <a:srgbClr val="231F20"/>
                </a:solidFill>
                <a:latin typeface="Museo Sans 100"/>
                <a:cs typeface="Museo Sans 100"/>
              </a:rPr>
              <a:t>.</a:t>
            </a:r>
            <a:endParaRPr lang="en-GB" sz="1200" spc="25" dirty="0" smtClean="0">
              <a:solidFill>
                <a:srgbClr val="231F20"/>
              </a:solidFill>
              <a:latin typeface="Museo Sans 100"/>
              <a:cs typeface="Museo Sans 100"/>
            </a:endParaRPr>
          </a:p>
          <a:p>
            <a:pPr marL="12700" marR="129539">
              <a:lnSpc>
                <a:spcPct val="106100"/>
              </a:lnSpc>
            </a:pP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Mic</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o-Ent</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eneurship</a:t>
            </a:r>
            <a:r>
              <a:rPr lang="en-GB" sz="1200" spc="25" baseline="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ogram</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launche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Februar</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201</a:t>
            </a:r>
            <a:r>
              <a:rPr lang="en-GB" sz="1200" spc="5" dirty="0" smtClean="0">
                <a:solidFill>
                  <a:srgbClr val="231F20"/>
                </a:solidFill>
                <a:latin typeface="Museo Sans 100"/>
                <a:cs typeface="Museo Sans 100"/>
              </a:rPr>
              <a:t>3</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is par</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Cit</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Counci</a:t>
            </a:r>
            <a:r>
              <a:rPr lang="en-GB" sz="1200" spc="0" dirty="0" smtClean="0">
                <a:solidFill>
                  <a:srgbClr val="231F20"/>
                </a:solidFill>
                <a:latin typeface="Museo Sans 100"/>
                <a:cs typeface="Museo Sans 100"/>
              </a:rPr>
              <a:t>l</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str</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tegy </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ent</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eneurshi</a:t>
            </a:r>
            <a:r>
              <a:rPr lang="en-GB" sz="1200" spc="0" dirty="0" smtClean="0">
                <a:solidFill>
                  <a:srgbClr val="231F20"/>
                </a:solidFill>
                <a:latin typeface="Museo Sans 100"/>
                <a:cs typeface="Museo Sans 100"/>
              </a:rPr>
              <a:t>p</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aim</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meet 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need</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ent</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wh</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want 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develo</a:t>
            </a:r>
            <a:r>
              <a:rPr lang="en-GB" sz="1200" spc="0" dirty="0" smtClean="0">
                <a:solidFill>
                  <a:srgbClr val="231F20"/>
                </a:solidFill>
                <a:latin typeface="Museo Sans 100"/>
                <a:cs typeface="Museo Sans 100"/>
              </a:rPr>
              <a:t>p</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smal</a:t>
            </a:r>
            <a:r>
              <a:rPr lang="en-GB" sz="1200" spc="0" dirty="0" smtClean="0">
                <a:solidFill>
                  <a:srgbClr val="231F20"/>
                </a:solidFill>
                <a:latin typeface="Museo Sans 100"/>
                <a:cs typeface="Museo Sans 100"/>
              </a:rPr>
              <a:t>l</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businesse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bu</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have difficultie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20" dirty="0" smtClean="0">
                <a:solidFill>
                  <a:srgbClr val="231F20"/>
                </a:solidFill>
                <a:latin typeface="Museo Sans 100"/>
                <a:cs typeface="Museo Sans 100"/>
              </a:rPr>
              <a:t>cc</a:t>
            </a:r>
            <a:r>
              <a:rPr lang="en-GB" sz="1200" spc="25" dirty="0" smtClean="0">
                <a:solidFill>
                  <a:srgbClr val="231F20"/>
                </a:solidFill>
                <a:latin typeface="Museo Sans 100"/>
                <a:cs typeface="Museo Sans 100"/>
              </a:rPr>
              <a:t>es</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investment.</a:t>
            </a:r>
            <a:endParaRPr lang="en-GB" sz="1200" dirty="0" smtClean="0">
              <a:latin typeface="Museo Sans 100"/>
              <a:cs typeface="Museo Sans 100"/>
            </a:endParaRPr>
          </a:p>
          <a:p>
            <a:pPr marL="12700" marR="12700">
              <a:lnSpc>
                <a:spcPct val="106100"/>
              </a:lnSpc>
            </a:pPr>
            <a:r>
              <a:rPr lang="en-GB" sz="1200" dirty="0" smtClean="0">
                <a:solidFill>
                  <a:srgbClr val="231F20"/>
                </a:solidFill>
                <a:latin typeface="Museo Sans 100"/>
                <a:cs typeface="Museo Sans 100"/>
              </a:rPr>
              <a:t>This 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ogram aims to boost the city’s 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onom</a:t>
            </a:r>
            <a:r>
              <a:rPr lang="en-GB" sz="1200" spc="-3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 supporting people to c</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 their businesses.</a:t>
            </a:r>
            <a:endParaRPr lang="en-GB" sz="1200" dirty="0" smtClean="0">
              <a:latin typeface="Museo Sans 100"/>
              <a:cs typeface="Museo Sans 100"/>
            </a:endParaRPr>
          </a:p>
          <a:p>
            <a:pPr marL="12700" marR="430530" indent="0" algn="l" defTabSz="914400" rtl="0" eaLnBrk="1" fontAlgn="auto" latinLnBrk="0" hangingPunct="1">
              <a:lnSpc>
                <a:spcPct val="106100"/>
              </a:lnSpc>
              <a:spcBef>
                <a:spcPts val="0"/>
              </a:spcBef>
              <a:spcAft>
                <a:spcPts val="0"/>
              </a:spcAft>
              <a:buClrTx/>
              <a:buSzTx/>
              <a:buFontTx/>
              <a:buNone/>
              <a:tabLst/>
              <a:defRPr/>
            </a:pPr>
            <a:r>
              <a:rPr lang="en-GB" sz="1200" spc="25"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ogramm</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di</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ecte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primaril</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to boos</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businesse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omme</a:t>
            </a:r>
            <a:r>
              <a:rPr lang="en-GB" sz="1200" spc="10" dirty="0" smtClean="0">
                <a:solidFill>
                  <a:srgbClr val="231F20"/>
                </a:solidFill>
                <a:latin typeface="Museo Sans 100"/>
                <a:cs typeface="Museo Sans 100"/>
              </a:rPr>
              <a:t>r</a:t>
            </a:r>
            <a:r>
              <a:rPr lang="en-GB" sz="1200" spc="20"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and servi</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sector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cit</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Lisbon</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and aim</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establis</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itsel</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espons</a:t>
            </a:r>
            <a:r>
              <a:rPr lang="en-GB" sz="1200" spc="0" dirty="0" smtClean="0">
                <a:solidFill>
                  <a:srgbClr val="231F20"/>
                </a:solidFill>
                <a:latin typeface="Museo Sans 100"/>
                <a:cs typeface="Museo Sans 100"/>
              </a:rPr>
              <a:t>e</a:t>
            </a:r>
            <a:r>
              <a:rPr lang="en-GB" sz="1200" spc="55" baseline="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the limit</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traditiona</a:t>
            </a:r>
            <a:r>
              <a:rPr lang="en-GB" sz="1200" spc="0" dirty="0" smtClean="0">
                <a:solidFill>
                  <a:srgbClr val="231F20"/>
                </a:solidFill>
                <a:latin typeface="Museo Sans 100"/>
                <a:cs typeface="Museo Sans 100"/>
              </a:rPr>
              <a:t>l</a:t>
            </a:r>
            <a:r>
              <a:rPr lang="en-GB" sz="1200" spc="55" baseline="0" dirty="0" smtClean="0">
                <a:solidFill>
                  <a:srgbClr val="231F20"/>
                </a:solidFill>
                <a:latin typeface="Museo Sans 100"/>
                <a:cs typeface="Museo Sans 100"/>
              </a:rPr>
              <a:t> </a:t>
            </a:r>
            <a:r>
              <a:rPr lang="en-GB" sz="1200" spc="25" dirty="0" err="1" smtClean="0">
                <a:solidFill>
                  <a:srgbClr val="231F20"/>
                </a:solidFill>
                <a:latin typeface="Museo Sans 100"/>
                <a:cs typeface="Museo Sans 100"/>
              </a:rPr>
              <a:t>labo</a:t>
            </a:r>
            <a:r>
              <a:rPr lang="en-GB" sz="1200" spc="0" dirty="0" err="1"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mar</a:t>
            </a:r>
            <a:r>
              <a:rPr lang="en-GB" sz="1200" spc="15" dirty="0" smtClean="0">
                <a:solidFill>
                  <a:srgbClr val="231F20"/>
                </a:solidFill>
                <a:latin typeface="Museo Sans 100"/>
                <a:cs typeface="Museo Sans 100"/>
              </a:rPr>
              <a:t>k</a:t>
            </a:r>
            <a:r>
              <a:rPr lang="en-GB" sz="1200" spc="25" dirty="0" smtClean="0">
                <a:solidFill>
                  <a:srgbClr val="231F20"/>
                </a:solidFill>
                <a:latin typeface="Museo Sans 100"/>
                <a:cs typeface="Museo Sans 100"/>
              </a:rPr>
              <a:t>et th</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oug</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app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oac</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base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b="1" spc="25" dirty="0" smtClean="0">
                <a:solidFill>
                  <a:srgbClr val="231F20"/>
                </a:solidFill>
                <a:latin typeface="Museo Sans 100"/>
                <a:cs typeface="Museo Sans 100"/>
              </a:rPr>
              <a:t>self- employment</a:t>
            </a:r>
            <a:r>
              <a:rPr lang="en-GB" sz="1200" spc="25" dirty="0" smtClean="0">
                <a:solidFill>
                  <a:srgbClr val="231F20"/>
                </a:solidFill>
                <a:latin typeface="Museo Sans 100"/>
                <a:cs typeface="Museo Sans 100"/>
              </a:rPr>
              <a:t>.</a:t>
            </a:r>
          </a:p>
          <a:p>
            <a:pPr marL="12700" marR="430530" indent="0" algn="l" defTabSz="914400" rtl="0" eaLnBrk="1" fontAlgn="auto" latinLnBrk="0" hangingPunct="1">
              <a:lnSpc>
                <a:spcPct val="106100"/>
              </a:lnSpc>
              <a:spcBef>
                <a:spcPts val="0"/>
              </a:spcBef>
              <a:spcAft>
                <a:spcPts val="0"/>
              </a:spcAft>
              <a:buClrTx/>
              <a:buSzTx/>
              <a:buFontTx/>
              <a:buNone/>
              <a:tabLst/>
              <a:defRPr/>
            </a:pPr>
            <a:endParaRPr lang="en-GB" sz="1200" dirty="0" smtClean="0">
              <a:latin typeface="Museo Sans 100"/>
              <a:cs typeface="Museo Sans 100"/>
            </a:endParaRPr>
          </a:p>
          <a:p>
            <a:pPr marL="12700" marR="430530">
              <a:lnSpc>
                <a:spcPct val="106100"/>
              </a:lnSpc>
            </a:pPr>
            <a:endParaRPr lang="en-GB" sz="120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15</a:t>
            </a:fld>
            <a:endParaRPr lang="en-GB"/>
          </a:p>
        </p:txBody>
      </p:sp>
    </p:spTree>
    <p:extLst>
      <p:ext uri="{BB962C8B-B14F-4D97-AF65-F5344CB8AC3E}">
        <p14:creationId xmlns:p14="http://schemas.microsoft.com/office/powerpoint/2010/main" val="233861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Mic</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 Ent</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eneurship</a:t>
            </a:r>
            <a:r>
              <a:rPr lang="en-GB" sz="1200" spc="0" dirty="0" smtClean="0">
                <a:solidFill>
                  <a:srgbClr val="231F20"/>
                </a:solidFill>
                <a:latin typeface="Museo Sans 100"/>
                <a:cs typeface="Museo Sans 100"/>
              </a:rPr>
              <a:t> is an inclusive program </a:t>
            </a:r>
            <a:r>
              <a:rPr lang="en-GB" sz="1200" spc="25" dirty="0" smtClean="0">
                <a:solidFill>
                  <a:srgbClr val="231F20"/>
                </a:solidFill>
                <a:latin typeface="Museo Sans 100"/>
                <a:cs typeface="Museo Sans 100"/>
              </a:rPr>
              <a:t>ta</a:t>
            </a:r>
            <a:r>
              <a:rPr lang="en-GB" sz="1200" spc="2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gete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support ne</a:t>
            </a:r>
            <a:r>
              <a:rPr lang="en-GB" sz="1200" spc="0" dirty="0" smtClean="0">
                <a:solidFill>
                  <a:srgbClr val="231F20"/>
                </a:solidFill>
                <a:latin typeface="Museo Sans 100"/>
                <a:cs typeface="Museo Sans 100"/>
              </a:rPr>
              <a:t>w</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ompanie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SMEs</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oviding f</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onsultin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servi</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20" dirty="0" smtClean="0">
                <a:solidFill>
                  <a:srgbClr val="231F20"/>
                </a:solidFill>
                <a:latin typeface="Museo Sans 100"/>
                <a:cs typeface="Museo Sans 100"/>
              </a:rPr>
              <a:t>cc</a:t>
            </a:r>
            <a:r>
              <a:rPr lang="en-GB" sz="1200" spc="25" dirty="0" smtClean="0">
                <a:solidFill>
                  <a:srgbClr val="231F20"/>
                </a:solidFill>
                <a:latin typeface="Museo Sans 100"/>
                <a:cs typeface="Museo Sans 100"/>
              </a:rPr>
              <a:t>es</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to</a:t>
            </a:r>
            <a:r>
              <a:rPr lang="en-GB" sz="1200" spc="0" baseline="0" dirty="0" smtClean="0">
                <a:solidFill>
                  <a:schemeClr val="tx1"/>
                </a:solidFill>
                <a:latin typeface="Museo Sans 100"/>
                <a:cs typeface="Museo Sans 100"/>
              </a:rPr>
              <a:t> </a:t>
            </a:r>
            <a:r>
              <a:rPr lang="en-GB" sz="1200" spc="25" dirty="0" smtClean="0">
                <a:solidFill>
                  <a:srgbClr val="231F20"/>
                </a:solidFill>
                <a:latin typeface="Museo Sans 100"/>
                <a:cs typeface="Museo Sans 100"/>
              </a:rPr>
              <a:t>mic</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oc</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edi</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instrument</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idea is to use the institutional power of the municipality to celebrate partnerships with public institutions</a:t>
            </a:r>
            <a:r>
              <a:rPr lang="en-GB" sz="1200" b="0" i="0" kern="1200" baseline="0" dirty="0" smtClean="0">
                <a:solidFill>
                  <a:schemeClr val="tx1"/>
                </a:solidFill>
                <a:effectLst/>
                <a:latin typeface="+mn-lt"/>
                <a:ea typeface="+mn-ea"/>
                <a:cs typeface="+mn-cs"/>
              </a:rPr>
              <a:t> (as </a:t>
            </a:r>
            <a:r>
              <a:rPr lang="en-GB" sz="1200" b="0" i="0" kern="1200" dirty="0" smtClean="0">
                <a:solidFill>
                  <a:schemeClr val="tx1"/>
                </a:solidFill>
                <a:effectLst/>
                <a:latin typeface="+mn-lt"/>
                <a:ea typeface="+mn-ea"/>
                <a:cs typeface="+mn-cs"/>
              </a:rPr>
              <a:t>CASES, IEFP, ANDC...) and private entities (as Banks) that permits access to financing with very special rates and conditions.</a:t>
            </a:r>
            <a:r>
              <a:rPr lang="en-GB"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 aim is</a:t>
            </a:r>
            <a:r>
              <a:rPr lang="en-GB" sz="1200" b="0" i="0" kern="1200" dirty="0" smtClean="0">
                <a:solidFill>
                  <a:schemeClr val="tx1"/>
                </a:solidFill>
                <a:effectLst/>
                <a:latin typeface="+mn-lt"/>
                <a:ea typeface="+mn-ea"/>
                <a:cs typeface="+mn-cs"/>
              </a:rPr>
              <a:t> to facilitate access to funding, boost entrepreneurship and the local economy</a:t>
            </a:r>
            <a:r>
              <a:rPr lang="en-GB" sz="1200" b="0" i="0" kern="1200" baseline="0" dirty="0" smtClean="0">
                <a:solidFill>
                  <a:schemeClr val="tx1"/>
                </a:solidFill>
                <a:effectLst/>
                <a:latin typeface="+mn-lt"/>
                <a:ea typeface="+mn-ea"/>
                <a:cs typeface="+mn-cs"/>
              </a:rPr>
              <a:t> and create jobs</a:t>
            </a:r>
            <a:endParaRPr lang="en-GB" sz="1200" b="0" i="0" kern="120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16</a:t>
            </a:fld>
            <a:endParaRPr lang="en-GB"/>
          </a:p>
        </p:txBody>
      </p:sp>
    </p:spTree>
    <p:extLst>
      <p:ext uri="{BB962C8B-B14F-4D97-AF65-F5344CB8AC3E}">
        <p14:creationId xmlns:p14="http://schemas.microsoft.com/office/powerpoint/2010/main" val="418966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 is a wide open program and entirely for free. Anyone from any place can apply, it includes entrepreneurs from all over the world. The only condition is that the business has to be settled in Lisbon.</a:t>
            </a:r>
          </a:p>
          <a:p>
            <a:r>
              <a:rPr lang="en-GB" sz="1200" b="1" i="0" kern="1200" dirty="0" smtClean="0">
                <a:solidFill>
                  <a:schemeClr val="tx1"/>
                </a:solidFill>
                <a:effectLst/>
                <a:latin typeface="+mn-lt"/>
                <a:ea typeface="+mn-ea"/>
                <a:cs typeface="+mn-cs"/>
              </a:rPr>
              <a:t>Lisbon Micro-Entrepreneurship´s</a:t>
            </a:r>
            <a:r>
              <a:rPr lang="en-GB" sz="1200" b="1" i="0" kern="1200" baseline="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work is divided in 3 main sectors</a:t>
            </a:r>
            <a:r>
              <a:rPr lang="en-GB" sz="1200" b="0" i="0" kern="1200" dirty="0" smtClean="0">
                <a:solidFill>
                  <a:schemeClr val="tx1"/>
                </a:solidFill>
                <a:effectLst/>
                <a:latin typeface="+mn-lt"/>
                <a:ea typeface="+mn-ea"/>
                <a:cs typeface="+mn-cs"/>
              </a:rPr>
              <a:t>:</a:t>
            </a:r>
          </a:p>
          <a:p>
            <a:r>
              <a:rPr lang="en-GB" sz="1200" b="1" i="0" kern="1200" dirty="0" smtClean="0">
                <a:solidFill>
                  <a:schemeClr val="tx1"/>
                </a:solidFill>
                <a:effectLst/>
                <a:latin typeface="+mn-lt"/>
                <a:ea typeface="+mn-ea"/>
                <a:cs typeface="+mn-cs"/>
              </a:rPr>
              <a:t>Consulting </a:t>
            </a:r>
            <a:r>
              <a:rPr lang="en-GB" sz="1200" b="0" i="0" kern="1200" dirty="0" smtClean="0">
                <a:solidFill>
                  <a:schemeClr val="tx1"/>
                </a:solidFill>
                <a:effectLst/>
                <a:latin typeface="+mn-lt"/>
                <a:ea typeface="+mn-ea"/>
                <a:cs typeface="+mn-cs"/>
              </a:rPr>
              <a:t>to the business idea, the concept of the project, business plan, and so on. Coaching through the whole process of the project development. This sometimes includes mentoring after the business is already set up;</a:t>
            </a:r>
          </a:p>
          <a:p>
            <a:r>
              <a:rPr lang="en-GB" sz="1200" b="1" i="0" kern="1200" dirty="0" smtClean="0">
                <a:solidFill>
                  <a:schemeClr val="tx1"/>
                </a:solidFill>
                <a:effectLst/>
                <a:latin typeface="+mn-lt"/>
                <a:ea typeface="+mn-ea"/>
                <a:cs typeface="+mn-cs"/>
              </a:rPr>
              <a:t>Access to Financing</a:t>
            </a:r>
            <a:r>
              <a:rPr lang="en-GB" sz="1200" b="0" i="0" kern="1200" baseline="0" dirty="0" smtClean="0">
                <a:solidFill>
                  <a:schemeClr val="tx1"/>
                </a:solidFill>
                <a:effectLst/>
                <a:latin typeface="+mn-lt"/>
                <a:ea typeface="+mn-ea"/>
                <a:cs typeface="+mn-cs"/>
              </a:rPr>
              <a:t> The fact of LCC has partnerships with financial institutions makes access to financing easier for our entrepreneurs. </a:t>
            </a:r>
          </a:p>
          <a:p>
            <a:r>
              <a:rPr lang="en-GB" sz="1200" b="0" i="0" kern="1200" dirty="0" smtClean="0">
                <a:solidFill>
                  <a:schemeClr val="tx1"/>
                </a:solidFill>
                <a:effectLst/>
                <a:latin typeface="+mn-lt"/>
                <a:ea typeface="+mn-ea"/>
                <a:cs typeface="+mn-cs"/>
              </a:rPr>
              <a:t>Besides that the Municipality has also other financing projects as Crowdfunding </a:t>
            </a:r>
            <a:r>
              <a:rPr lang="en-GB" sz="1200" b="0" i="0" kern="1200" dirty="0" err="1" smtClean="0">
                <a:solidFill>
                  <a:schemeClr val="tx1"/>
                </a:solidFill>
                <a:effectLst/>
                <a:latin typeface="+mn-lt"/>
                <a:ea typeface="+mn-ea"/>
                <a:cs typeface="+mn-cs"/>
              </a:rPr>
              <a:t>Lisboa</a:t>
            </a:r>
            <a:r>
              <a:rPr lang="en-GB" sz="1200" b="0" i="0" kern="1200" dirty="0" smtClean="0">
                <a:solidFill>
                  <a:schemeClr val="tx1"/>
                </a:solidFill>
                <a:effectLst/>
                <a:latin typeface="+mn-lt"/>
                <a:ea typeface="+mn-ea"/>
                <a:cs typeface="+mn-cs"/>
              </a:rPr>
              <a:t> and </a:t>
            </a:r>
            <a:r>
              <a:rPr lang="en-GB" sz="1200" b="0" i="0" kern="1200" dirty="0" err="1" smtClean="0">
                <a:solidFill>
                  <a:schemeClr val="tx1"/>
                </a:solidFill>
                <a:effectLst/>
                <a:latin typeface="+mn-lt"/>
                <a:ea typeface="+mn-ea"/>
                <a:cs typeface="+mn-cs"/>
              </a:rPr>
              <a:t>Startup</a:t>
            </a:r>
            <a:r>
              <a:rPr lang="en-GB" sz="1200" b="0" i="0" kern="1200" dirty="0" smtClean="0">
                <a:solidFill>
                  <a:schemeClr val="tx1"/>
                </a:solidFill>
                <a:effectLst/>
                <a:latin typeface="+mn-lt"/>
                <a:ea typeface="+mn-ea"/>
                <a:cs typeface="+mn-cs"/>
              </a:rPr>
              <a:t> Loans (up</a:t>
            </a:r>
            <a:r>
              <a:rPr lang="en-GB" sz="1200" b="0" i="0" kern="1200" baseline="0" dirty="0" smtClean="0">
                <a:solidFill>
                  <a:schemeClr val="tx1"/>
                </a:solidFill>
                <a:effectLst/>
                <a:latin typeface="+mn-lt"/>
                <a:ea typeface="+mn-ea"/>
                <a:cs typeface="+mn-cs"/>
              </a:rPr>
              <a:t> to 45,000 euros)</a:t>
            </a:r>
            <a:r>
              <a:rPr lang="en-GB" sz="1200" b="0" i="0" kern="1200" dirty="0" smtClean="0">
                <a:solidFill>
                  <a:schemeClr val="tx1"/>
                </a:solidFill>
                <a:effectLst/>
                <a:latin typeface="+mn-lt"/>
                <a:ea typeface="+mn-ea"/>
                <a:cs typeface="+mn-cs"/>
              </a:rPr>
              <a:t>, targeted to facilitate funding to those who have valid projects for the City;</a:t>
            </a:r>
          </a:p>
          <a:p>
            <a:r>
              <a:rPr lang="en-GB" sz="1200" b="1" i="0" kern="1200" dirty="0" smtClean="0">
                <a:solidFill>
                  <a:schemeClr val="tx1"/>
                </a:solidFill>
                <a:effectLst/>
                <a:latin typeface="+mn-lt"/>
                <a:ea typeface="+mn-ea"/>
                <a:cs typeface="+mn-cs"/>
              </a:rPr>
              <a:t>Access to Lisbon Entrepreneurship´s Network that is an interesting ecosystem with a wide range of opportunities</a:t>
            </a:r>
            <a:r>
              <a:rPr lang="en-GB" sz="1200" b="0" i="0" kern="1200" dirty="0" smtClean="0">
                <a:solidFill>
                  <a:schemeClr val="tx1"/>
                </a:solidFill>
                <a:effectLst/>
                <a:latin typeface="+mn-lt"/>
                <a:ea typeface="+mn-ea"/>
                <a:cs typeface="+mn-cs"/>
              </a:rPr>
              <a:t> (co-working spaces, business incubators and </a:t>
            </a:r>
            <a:r>
              <a:rPr lang="en-GB" sz="1200" b="0" i="0" kern="1200" dirty="0" err="1" smtClean="0">
                <a:solidFill>
                  <a:schemeClr val="tx1"/>
                </a:solidFill>
                <a:effectLst/>
                <a:latin typeface="+mn-lt"/>
                <a:ea typeface="+mn-ea"/>
                <a:cs typeface="+mn-cs"/>
              </a:rPr>
              <a:t>accelators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FabLabs</a:t>
            </a:r>
            <a:r>
              <a:rPr lang="en-GB" sz="1200" b="0" i="0" kern="1200" dirty="0" smtClean="0">
                <a:solidFill>
                  <a:schemeClr val="tx1"/>
                </a:solidFill>
                <a:effectLst/>
                <a:latin typeface="+mn-lt"/>
                <a:ea typeface="+mn-ea"/>
                <a:cs typeface="+mn-cs"/>
              </a:rPr>
              <a:t>, as shown</a:t>
            </a:r>
            <a:r>
              <a:rPr lang="en-GB" sz="1200" b="0" i="0" kern="1200" baseline="0" dirty="0" smtClean="0">
                <a:solidFill>
                  <a:schemeClr val="tx1"/>
                </a:solidFill>
                <a:effectLst/>
                <a:latin typeface="+mn-lt"/>
                <a:ea typeface="+mn-ea"/>
                <a:cs typeface="+mn-cs"/>
              </a:rPr>
              <a:t> before </a:t>
            </a:r>
            <a:r>
              <a:rPr lang="en-GB" sz="1200" b="0" i="0" kern="1200" dirty="0" smtClean="0">
                <a:solidFill>
                  <a:schemeClr val="tx1"/>
                </a:solidFill>
                <a:effectLst/>
                <a:latin typeface="+mn-lt"/>
                <a:ea typeface="+mn-ea"/>
                <a:cs typeface="+mn-cs"/>
              </a:rPr>
              <a:t>in the map about de entrepreneurial ecosystem</a:t>
            </a: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17</a:t>
            </a:fld>
            <a:endParaRPr lang="en-GB"/>
          </a:p>
        </p:txBody>
      </p:sp>
    </p:spTree>
    <p:extLst>
      <p:ext uri="{BB962C8B-B14F-4D97-AF65-F5344CB8AC3E}">
        <p14:creationId xmlns:p14="http://schemas.microsoft.com/office/powerpoint/2010/main" val="225072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main clients of Lisbon Micro-Entrepreneurship are unemployed but </a:t>
            </a:r>
            <a:r>
              <a:rPr lang="en-GB" sz="1200" b="0" i="0" kern="1200" dirty="0" err="1" smtClean="0">
                <a:solidFill>
                  <a:schemeClr val="tx1"/>
                </a:solidFill>
                <a:effectLst/>
                <a:latin typeface="+mn-lt"/>
                <a:ea typeface="+mn-ea"/>
                <a:cs typeface="+mn-cs"/>
              </a:rPr>
              <a:t>skillful</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people (mostly people with college degrees and working experience), with ages between 30 and 50 years old.</a:t>
            </a:r>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18</a:t>
            </a:fld>
            <a:endParaRPr lang="en-GB"/>
          </a:p>
        </p:txBody>
      </p:sp>
    </p:spTree>
    <p:extLst>
      <p:ext uri="{BB962C8B-B14F-4D97-AF65-F5344CB8AC3E}">
        <p14:creationId xmlns:p14="http://schemas.microsoft.com/office/powerpoint/2010/main" val="98007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Here</a:t>
            </a:r>
            <a:r>
              <a:rPr lang="pt-PT" dirty="0" smtClean="0"/>
              <a:t> </a:t>
            </a:r>
            <a:r>
              <a:rPr lang="pt-PT" dirty="0" err="1" smtClean="0"/>
              <a:t>you</a:t>
            </a:r>
            <a:r>
              <a:rPr lang="pt-PT" dirty="0" smtClean="0"/>
              <a:t> can </a:t>
            </a:r>
            <a:r>
              <a:rPr lang="pt-PT" dirty="0" err="1" smtClean="0"/>
              <a:t>see</a:t>
            </a:r>
            <a:r>
              <a:rPr lang="pt-PT" dirty="0" smtClean="0"/>
              <a:t> some </a:t>
            </a:r>
            <a:r>
              <a:rPr lang="pt-PT" dirty="0" err="1" smtClean="0"/>
              <a:t>of</a:t>
            </a:r>
            <a:r>
              <a:rPr lang="pt-PT" dirty="0" smtClean="0"/>
              <a:t> </a:t>
            </a:r>
            <a:r>
              <a:rPr lang="pt-PT" dirty="0" err="1" smtClean="0"/>
              <a:t>the</a:t>
            </a:r>
            <a:r>
              <a:rPr lang="pt-PT" baseline="0" dirty="0" smtClean="0"/>
              <a:t> </a:t>
            </a:r>
            <a:r>
              <a:rPr lang="pt-PT" baseline="0" dirty="0" err="1" smtClean="0"/>
              <a:t>entrepreneurs</a:t>
            </a:r>
            <a:r>
              <a:rPr lang="pt-PT" baseline="0" dirty="0" smtClean="0"/>
              <a:t> </a:t>
            </a:r>
            <a:r>
              <a:rPr lang="pt-PT" baseline="0" dirty="0" err="1" smtClean="0"/>
              <a:t>supported</a:t>
            </a:r>
            <a:r>
              <a:rPr lang="pt-PT" baseline="0" dirty="0" smtClean="0"/>
              <a:t> </a:t>
            </a:r>
            <a:r>
              <a:rPr lang="pt-PT" baseline="0" dirty="0" err="1" smtClean="0"/>
              <a:t>by</a:t>
            </a:r>
            <a:r>
              <a:rPr lang="pt-PT" baseline="0" dirty="0" smtClean="0"/>
              <a:t> Lisbon </a:t>
            </a:r>
            <a:r>
              <a:rPr lang="pt-PT" baseline="0" dirty="0" err="1" smtClean="0"/>
              <a:t>Micro-Entrepreneurship</a:t>
            </a:r>
            <a:r>
              <a:rPr lang="pt-PT" baseline="0" dirty="0" smtClean="0"/>
              <a:t> (holding na item </a:t>
            </a:r>
            <a:r>
              <a:rPr lang="pt-PT" baseline="0" dirty="0" err="1" smtClean="0"/>
              <a:t>representative</a:t>
            </a:r>
            <a:r>
              <a:rPr lang="pt-PT" baseline="0" dirty="0" smtClean="0"/>
              <a:t> </a:t>
            </a:r>
            <a:r>
              <a:rPr lang="pt-PT" baseline="0" dirty="0" err="1" smtClean="0"/>
              <a:t>of</a:t>
            </a:r>
            <a:r>
              <a:rPr lang="pt-PT" baseline="0" dirty="0" smtClean="0"/>
              <a:t> </a:t>
            </a:r>
            <a:r>
              <a:rPr lang="pt-PT" baseline="0" dirty="0" err="1" smtClean="0"/>
              <a:t>their</a:t>
            </a:r>
            <a:r>
              <a:rPr lang="pt-PT" baseline="0" dirty="0" smtClean="0"/>
              <a:t> business).</a:t>
            </a:r>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19</a:t>
            </a:fld>
            <a:endParaRPr lang="en-GB"/>
          </a:p>
        </p:txBody>
      </p:sp>
    </p:spTree>
    <p:extLst>
      <p:ext uri="{BB962C8B-B14F-4D97-AF65-F5344CB8AC3E}">
        <p14:creationId xmlns:p14="http://schemas.microsoft.com/office/powerpoint/2010/main" val="381724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2700" marR="7280275" indent="0" algn="just"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231F20"/>
                </a:solidFill>
                <a:latin typeface="Museo Sans 100"/>
                <a:cs typeface="Museo Sans 100"/>
              </a:rPr>
              <a:t>Lisbon: Four Engines </a:t>
            </a:r>
            <a:r>
              <a:rPr lang="en-GB" sz="1200" b="1" spc="-10" dirty="0" smtClean="0">
                <a:solidFill>
                  <a:srgbClr val="231F20"/>
                </a:solidFill>
                <a:latin typeface="Museo Sans 100"/>
                <a:cs typeface="Museo Sans 100"/>
              </a:rPr>
              <a:t>o</a:t>
            </a:r>
            <a:r>
              <a:rPr lang="en-GB" sz="1200" b="1" spc="0" dirty="0" smtClean="0">
                <a:solidFill>
                  <a:srgbClr val="231F20"/>
                </a:solidFill>
                <a:latin typeface="Museo Sans 100"/>
                <a:cs typeface="Museo Sans 100"/>
              </a:rPr>
              <a:t>f G</a:t>
            </a:r>
            <a:r>
              <a:rPr lang="en-GB" sz="1200" b="1" spc="-25" dirty="0" smtClean="0">
                <a:solidFill>
                  <a:srgbClr val="231F20"/>
                </a:solidFill>
                <a:latin typeface="Museo Sans 100"/>
                <a:cs typeface="Museo Sans 100"/>
              </a:rPr>
              <a:t>r</a:t>
            </a:r>
            <a:r>
              <a:rPr lang="en-GB" sz="1200" b="1" spc="0" dirty="0" smtClean="0">
                <a:solidFill>
                  <a:srgbClr val="231F20"/>
                </a:solidFill>
                <a:latin typeface="Museo Sans 100"/>
                <a:cs typeface="Museo Sans 100"/>
              </a:rPr>
              <a:t>owth</a:t>
            </a:r>
            <a:endParaRPr lang="en-GB" sz="1200" b="1" dirty="0" smtClean="0">
              <a:latin typeface="Museo Sans 100"/>
              <a:cs typeface="Museo Sans 100"/>
            </a:endParaRPr>
          </a:p>
          <a:p>
            <a:pPr marL="12700" marR="7280275" algn="just">
              <a:lnSpc>
                <a:spcPct val="100000"/>
              </a:lnSpc>
            </a:pPr>
            <a:endParaRPr lang="en-GB" sz="1200" dirty="0" smtClean="0">
              <a:solidFill>
                <a:srgbClr val="231F20"/>
              </a:solidFill>
              <a:latin typeface="Museo Sans 100"/>
              <a:cs typeface="Museo Sans 100"/>
            </a:endParaRPr>
          </a:p>
          <a:p>
            <a:pPr marL="12700" marR="7280275" algn="just">
              <a:lnSpc>
                <a:spcPct val="100000"/>
              </a:lnSpc>
            </a:pPr>
            <a:r>
              <a:rPr lang="en-GB" sz="1200" dirty="0" smtClean="0">
                <a:solidFill>
                  <a:srgbClr val="231F20"/>
                </a:solidFill>
                <a:latin typeface="Museo Sans 100"/>
                <a:cs typeface="Museo Sans 100"/>
              </a:rPr>
              <a:t>1. </a:t>
            </a:r>
            <a:r>
              <a:rPr lang="en-GB" sz="1200" spc="-10" dirty="0" smtClean="0">
                <a:solidFill>
                  <a:srgbClr val="231F20"/>
                </a:solidFill>
                <a:latin typeface="Museo Sans 100"/>
                <a:cs typeface="Museo Sans 100"/>
              </a:rPr>
              <a:t>“</a:t>
            </a:r>
            <a:r>
              <a:rPr lang="en-GB" sz="1200" spc="0" dirty="0" smtClean="0">
                <a:solidFill>
                  <a:srgbClr val="231F20"/>
                </a:solidFill>
                <a:latin typeface="Museo Sans 100"/>
                <a:cs typeface="Museo Sans 100"/>
              </a:rPr>
              <a:t>LISBO</a:t>
            </a:r>
            <a:r>
              <a:rPr lang="en-GB" sz="1200" spc="-15" dirty="0" smtClean="0">
                <a:solidFill>
                  <a:srgbClr val="231F20"/>
                </a:solidFill>
                <a:latin typeface="Museo Sans 100"/>
                <a:cs typeface="Museo Sans 100"/>
              </a:rPr>
              <a:t>N</a:t>
            </a:r>
            <a:r>
              <a:rPr lang="en-GB" sz="1200" spc="0" dirty="0" smtClean="0">
                <a:solidFill>
                  <a:srgbClr val="231F20"/>
                </a:solidFill>
                <a:latin typeface="Museo Sans 100"/>
                <a:cs typeface="Museo Sans 100"/>
              </a:rPr>
              <a:t>: </a:t>
            </a:r>
            <a:r>
              <a:rPr lang="en-GB" sz="1200" spc="-4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TLANTIC  BUSINESS HU</a:t>
            </a:r>
            <a:r>
              <a:rPr lang="en-GB" sz="1200" spc="-10"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a:lnSpc>
                <a:spcPts val="1300"/>
              </a:lnSpc>
              <a:spcBef>
                <a:spcPts val="0"/>
              </a:spcBef>
            </a:pPr>
            <a:endParaRPr lang="en-GB" sz="2400" dirty="0" smtClean="0"/>
          </a:p>
          <a:p>
            <a:pPr marL="12700" marR="14604" algn="just">
              <a:lnSpc>
                <a:spcPct val="120300"/>
              </a:lnSpc>
            </a:pPr>
            <a:r>
              <a:rPr lang="en-GB" sz="1200" spc="-10" dirty="0" smtClean="0">
                <a:solidFill>
                  <a:srgbClr val="231F20"/>
                </a:solidFill>
                <a:latin typeface="Museo Sans 100"/>
                <a:cs typeface="Museo Sans 100"/>
              </a:rPr>
              <a:t>On</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basi</a:t>
            </a:r>
            <a:r>
              <a:rPr lang="en-GB" sz="1200" spc="0" dirty="0" smtClean="0">
                <a:solidFill>
                  <a:srgbClr val="231F20"/>
                </a:solidFill>
                <a:latin typeface="Museo Sans 100"/>
                <a:cs typeface="Museo Sans 100"/>
              </a:rPr>
              <a:t>c</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assumption</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str</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teg</a:t>
            </a:r>
            <a:r>
              <a:rPr lang="en-GB" sz="1200" spc="0" dirty="0" smtClean="0">
                <a:solidFill>
                  <a:srgbClr val="231F20"/>
                </a:solidFill>
                <a:latin typeface="Museo Sans 100"/>
                <a:cs typeface="Museo Sans 100"/>
              </a:rPr>
              <a:t>y</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st</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on</a:t>
            </a:r>
            <a:r>
              <a:rPr lang="en-GB" sz="1200" spc="0" dirty="0" smtClean="0">
                <a:solidFill>
                  <a:srgbClr val="231F20"/>
                </a:solidFill>
                <a:latin typeface="Museo Sans 100"/>
                <a:cs typeface="Museo Sans 100"/>
              </a:rPr>
              <a:t>g</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onvictio</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1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shoul</a:t>
            </a:r>
            <a:r>
              <a:rPr lang="en-GB" sz="1200" spc="0" dirty="0" smtClean="0">
                <a:solidFill>
                  <a:srgbClr val="231F20"/>
                </a:solidFill>
                <a:latin typeface="Museo Sans 100"/>
                <a:cs typeface="Museo Sans 100"/>
              </a:rPr>
              <a:t>d</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ooper</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ompet</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globa</a:t>
            </a:r>
            <a:r>
              <a:rPr lang="en-GB" sz="1200" spc="0" dirty="0" smtClean="0">
                <a:solidFill>
                  <a:srgbClr val="231F20"/>
                </a:solidFill>
                <a:latin typeface="Museo Sans 100"/>
                <a:cs typeface="Museo Sans 100"/>
              </a:rPr>
              <a:t>l</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scale</a:t>
            </a:r>
            <a:r>
              <a:rPr lang="en-GB" sz="1200" spc="0" dirty="0" smtClean="0">
                <a:solidFill>
                  <a:srgbClr val="231F20"/>
                </a:solidFill>
                <a:latin typeface="Museo Sans 100"/>
                <a:cs typeface="Museo Sans 100"/>
              </a:rPr>
              <a: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geostr</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tegi</a:t>
            </a:r>
            <a:r>
              <a:rPr lang="en-GB" sz="1200" spc="0" dirty="0" smtClean="0">
                <a:solidFill>
                  <a:srgbClr val="231F20"/>
                </a:solidFill>
                <a:latin typeface="Museo Sans 100"/>
                <a:cs typeface="Museo Sans 100"/>
              </a:rPr>
              <a:t>c</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loc</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tio</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5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TLANTIC HU</a:t>
            </a:r>
            <a:r>
              <a:rPr lang="en-GB" sz="1200" spc="-15"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numbe</a:t>
            </a:r>
            <a:r>
              <a:rPr lang="en-GB" sz="1200" spc="0" dirty="0" smtClean="0">
                <a:solidFill>
                  <a:srgbClr val="231F20"/>
                </a:solidFill>
                <a:latin typeface="Museo Sans 100"/>
                <a:cs typeface="Museo Sans 100"/>
              </a:rPr>
              <a:t>r</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importan</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k</a:t>
            </a:r>
            <a:r>
              <a:rPr lang="en-GB" sz="1200" spc="-10"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y</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factor</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ompetitiveness</a:t>
            </a:r>
            <a:r>
              <a:rPr lang="en-GB" sz="1200" spc="0" dirty="0" smtClean="0">
                <a:solidFill>
                  <a:srgbClr val="231F20"/>
                </a:solidFill>
                <a:latin typeface="Museo Sans 100"/>
                <a:cs typeface="Museo Sans 100"/>
              </a:rPr>
              <a: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pla</a:t>
            </a:r>
            <a:r>
              <a:rPr lang="en-GB" sz="1200" spc="-1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capita</a:t>
            </a:r>
            <a:r>
              <a:rPr lang="en-GB" sz="1200" spc="0" dirty="0" smtClean="0">
                <a:solidFill>
                  <a:srgbClr val="231F20"/>
                </a:solidFill>
                <a:latin typeface="Museo Sans 100"/>
                <a:cs typeface="Museo Sans 100"/>
              </a:rPr>
              <a:t>l</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cit</a:t>
            </a:r>
            <a:r>
              <a:rPr lang="en-GB" sz="1200" spc="0" dirty="0" smtClean="0">
                <a:solidFill>
                  <a:srgbClr val="231F20"/>
                </a:solidFill>
                <a:latin typeface="Museo Sans 100"/>
                <a:cs typeface="Museo Sans 100"/>
              </a:rPr>
              <a:t>y</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uniqu</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positio</a:t>
            </a:r>
            <a:r>
              <a:rPr lang="en-GB" sz="1200" spc="0"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2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ttrac</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investments</a:t>
            </a:r>
            <a:r>
              <a:rPr lang="en-GB" sz="1200" spc="0" dirty="0" smtClean="0">
                <a:solidFill>
                  <a:srgbClr val="231F20"/>
                </a:solidFill>
                <a:latin typeface="Museo Sans 100"/>
                <a:cs typeface="Museo Sans 100"/>
              </a:rPr>
              <a: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businesse</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talent.</a:t>
            </a:r>
            <a:endParaRPr lang="en-GB" sz="1200" dirty="0" smtClean="0">
              <a:latin typeface="Museo Sans 100"/>
              <a:cs typeface="Museo Sans 100"/>
            </a:endParaRPr>
          </a:p>
          <a:p>
            <a:pPr marL="12700" marR="12700" algn="just">
              <a:lnSpc>
                <a:spcPct val="120300"/>
              </a:lnSpc>
            </a:pPr>
            <a:r>
              <a:rPr lang="en-GB" sz="1200" spc="-10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achiev</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thes</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objective</a:t>
            </a:r>
            <a:r>
              <a:rPr lang="en-GB" sz="1200" spc="0" dirty="0" smtClean="0">
                <a:solidFill>
                  <a:srgbClr val="231F20"/>
                </a:solidFill>
                <a:latin typeface="Museo Sans 100"/>
                <a:cs typeface="Museo Sans 100"/>
              </a:rPr>
              <a:t>s</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it´</a:t>
            </a:r>
            <a:r>
              <a:rPr lang="en-GB" sz="1200" spc="0" dirty="0" smtClean="0">
                <a:solidFill>
                  <a:srgbClr val="231F20"/>
                </a:solidFill>
                <a:latin typeface="Museo Sans 100"/>
                <a:cs typeface="Museo Sans 100"/>
              </a:rPr>
              <a:t>s</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essentia</a:t>
            </a:r>
            <a:r>
              <a:rPr lang="en-GB" sz="1200" spc="0" dirty="0" smtClean="0">
                <a:solidFill>
                  <a:srgbClr val="231F20"/>
                </a:solidFill>
                <a:latin typeface="Museo Sans 100"/>
                <a:cs typeface="Museo Sans 100"/>
              </a:rPr>
              <a:t>l</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develo</a:t>
            </a:r>
            <a:r>
              <a:rPr lang="en-GB" sz="1200" spc="0" dirty="0" smtClean="0">
                <a:solidFill>
                  <a:srgbClr val="231F20"/>
                </a:solidFill>
                <a:latin typeface="Museo Sans 100"/>
                <a:cs typeface="Museo Sans 100"/>
              </a:rPr>
              <a:t>p</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actionabl</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oject</a:t>
            </a:r>
            <a:r>
              <a:rPr lang="en-GB" sz="1200" spc="0" dirty="0" smtClean="0">
                <a:solidFill>
                  <a:srgbClr val="231F20"/>
                </a:solidFill>
                <a:latin typeface="Museo Sans 100"/>
                <a:cs typeface="Museo Sans 100"/>
              </a:rPr>
              <a:t>s</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initi</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tive</a:t>
            </a:r>
            <a:r>
              <a:rPr lang="en-GB" sz="1200" spc="0" dirty="0" smtClean="0">
                <a:solidFill>
                  <a:srgbClr val="231F20"/>
                </a:solidFill>
                <a:latin typeface="Museo Sans 100"/>
                <a:cs typeface="Museo Sans 100"/>
              </a:rPr>
              <a:t>s</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1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wil</a:t>
            </a:r>
            <a:r>
              <a:rPr lang="en-GB" sz="1200" spc="0" dirty="0" smtClean="0">
                <a:solidFill>
                  <a:srgbClr val="231F20"/>
                </a:solidFill>
                <a:latin typeface="Museo Sans 100"/>
                <a:cs typeface="Museo Sans 100"/>
              </a:rPr>
              <a:t>l</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tur</a:t>
            </a:r>
            <a:r>
              <a:rPr lang="en-GB" sz="1200" spc="0" dirty="0" smtClean="0">
                <a:solidFill>
                  <a:srgbClr val="231F20"/>
                </a:solidFill>
                <a:latin typeface="Museo Sans 100"/>
                <a:cs typeface="Museo Sans 100"/>
              </a:rPr>
              <a:t>n</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wil</a:t>
            </a:r>
            <a:r>
              <a:rPr lang="en-GB" sz="1200" spc="0" dirty="0" smtClean="0">
                <a:solidFill>
                  <a:srgbClr val="231F20"/>
                </a:solidFill>
                <a:latin typeface="Museo Sans 100"/>
                <a:cs typeface="Museo Sans 100"/>
              </a:rPr>
              <a:t>l</a:t>
            </a:r>
            <a:r>
              <a:rPr lang="en-GB" sz="1200" spc="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int</a:t>
            </a:r>
            <a:r>
              <a:rPr lang="en-GB" sz="1200" spc="0" dirty="0" smtClean="0">
                <a:solidFill>
                  <a:srgbClr val="231F20"/>
                </a:solidFill>
                <a:latin typeface="Museo Sans 100"/>
                <a:cs typeface="Museo Sans 100"/>
              </a:rPr>
              <a:t>o</a:t>
            </a:r>
            <a:r>
              <a:rPr lang="en-GB" sz="1200" spc="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onc</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et</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esults</a:t>
            </a:r>
            <a:r>
              <a:rPr lang="en-GB" sz="1200" spc="0" dirty="0" smtClean="0">
                <a:solidFill>
                  <a:srgbClr val="231F20"/>
                </a:solidFill>
                <a:latin typeface="Museo Sans 100"/>
                <a:cs typeface="Museo Sans 100"/>
              </a:rPr>
              <a:t>.</a:t>
            </a:r>
            <a:r>
              <a:rPr lang="en-GB" sz="1200" spc="5" dirty="0" smtClean="0">
                <a:solidFill>
                  <a:srgbClr val="231F20"/>
                </a:solidFill>
                <a:latin typeface="Museo Sans 100"/>
                <a:cs typeface="Museo Sans 100"/>
              </a:rPr>
              <a:t> </a:t>
            </a:r>
            <a:endParaRPr lang="en-GB" sz="1200" dirty="0" smtClean="0">
              <a:latin typeface="Museo Sans 100"/>
              <a:cs typeface="Museo Sans 100"/>
            </a:endParaRPr>
          </a:p>
          <a:p>
            <a:pPr marL="12700" marR="13970" algn="just">
              <a:lnSpc>
                <a:spcPct val="120300"/>
              </a:lnSpc>
            </a:pP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f</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intern</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tiona</a:t>
            </a:r>
            <a:r>
              <a:rPr lang="en-GB" sz="1200" spc="0" dirty="0" smtClean="0">
                <a:solidFill>
                  <a:srgbClr val="231F20"/>
                </a:solidFill>
                <a:latin typeface="Museo Sans 100"/>
                <a:cs typeface="Museo Sans 100"/>
              </a:rPr>
              <a:t>l</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positionin</a:t>
            </a:r>
            <a:r>
              <a:rPr lang="en-GB" sz="1200" spc="0" dirty="0" smtClean="0">
                <a:solidFill>
                  <a:srgbClr val="231F20"/>
                </a:solidFill>
                <a:latin typeface="Museo Sans 100"/>
                <a:cs typeface="Museo Sans 100"/>
              </a:rPr>
              <a:t>g</a:t>
            </a:r>
            <a:r>
              <a:rPr lang="en-GB" sz="1200" spc="4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ttractin</a:t>
            </a:r>
            <a:r>
              <a:rPr lang="en-GB" sz="1200" spc="0" dirty="0" smtClean="0">
                <a:solidFill>
                  <a:srgbClr val="231F20"/>
                </a:solidFill>
                <a:latin typeface="Museo Sans 100"/>
                <a:cs typeface="Museo Sans 100"/>
              </a:rPr>
              <a:t>g</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etainin</a:t>
            </a:r>
            <a:r>
              <a:rPr lang="en-GB" sz="1200" spc="0" dirty="0" smtClean="0">
                <a:solidFill>
                  <a:srgbClr val="231F20"/>
                </a:solidFill>
                <a:latin typeface="Museo Sans 100"/>
                <a:cs typeface="Museo Sans 100"/>
              </a:rPr>
              <a:t>g</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businesse</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investment</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important</a:t>
            </a:r>
            <a:r>
              <a:rPr lang="en-GB" sz="1200" spc="0" dirty="0" smtClean="0">
                <a:solidFill>
                  <a:srgbClr val="231F20"/>
                </a:solidFill>
                <a:latin typeface="Museo Sans 100"/>
                <a:cs typeface="Museo Sans 100"/>
              </a:rPr>
              <a: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it’</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als</a:t>
            </a:r>
            <a:r>
              <a:rPr lang="en-GB" sz="1200" spc="0" dirty="0" smtClean="0">
                <a:solidFill>
                  <a:srgbClr val="231F20"/>
                </a:solidFill>
                <a:latin typeface="Museo Sans 100"/>
                <a:cs typeface="Museo Sans 100"/>
              </a:rPr>
              <a:t>o</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importan</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ondition</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a:t>
            </a:r>
            <a:r>
              <a:rPr lang="en-GB" sz="1200" spc="0" dirty="0" smtClean="0">
                <a:solidFill>
                  <a:srgbClr val="231F20"/>
                </a:solidFill>
                <a:latin typeface="Museo Sans 100"/>
                <a:cs typeface="Museo Sans 100"/>
              </a:rPr>
              <a:t>o</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1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anyon</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ca</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star</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and/ o</a:t>
            </a:r>
            <a:r>
              <a:rPr lang="en-GB" sz="1200" spc="0" dirty="0" smtClean="0">
                <a:solidFill>
                  <a:srgbClr val="231F20"/>
                </a:solidFill>
                <a:latin typeface="Museo Sans 100"/>
                <a:cs typeface="Museo Sans 100"/>
              </a:rPr>
              <a:t>r </a:t>
            </a:r>
            <a:r>
              <a:rPr lang="en-GB" sz="1200" spc="-10" dirty="0" smtClean="0">
                <a:solidFill>
                  <a:srgbClr val="231F20"/>
                </a:solidFill>
                <a:latin typeface="Museo Sans 100"/>
                <a:cs typeface="Museo Sans 100"/>
              </a:rPr>
              <a:t>expan</a:t>
            </a:r>
            <a:r>
              <a:rPr lang="en-GB" sz="1200" spc="0" dirty="0" smtClean="0">
                <a:solidFill>
                  <a:srgbClr val="231F20"/>
                </a:solidFill>
                <a:latin typeface="Museo Sans 100"/>
                <a:cs typeface="Museo Sans 100"/>
              </a:rPr>
              <a:t>d </a:t>
            </a:r>
            <a:r>
              <a:rPr lang="en-GB" sz="1200" spc="-10" dirty="0" smtClean="0">
                <a:solidFill>
                  <a:srgbClr val="231F20"/>
                </a:solidFill>
                <a:latin typeface="Museo Sans 100"/>
                <a:cs typeface="Museo Sans 100"/>
              </a:rPr>
              <a:t>it</a:t>
            </a:r>
            <a:r>
              <a:rPr lang="en-GB" sz="1200" spc="0" dirty="0" smtClean="0">
                <a:solidFill>
                  <a:srgbClr val="231F20"/>
                </a:solidFill>
                <a:latin typeface="Museo Sans 100"/>
                <a:cs typeface="Museo Sans 100"/>
              </a:rPr>
              <a:t>s </a:t>
            </a:r>
            <a:r>
              <a:rPr lang="en-GB" sz="1200" spc="-10" dirty="0" smtClean="0">
                <a:solidFill>
                  <a:srgbClr val="231F20"/>
                </a:solidFill>
                <a:latin typeface="Museo Sans 100"/>
                <a:cs typeface="Museo Sans 100"/>
              </a:rPr>
              <a:t>busines</a:t>
            </a:r>
            <a:r>
              <a:rPr lang="en-GB" sz="1200" spc="0" dirty="0" smtClean="0">
                <a:solidFill>
                  <a:srgbClr val="231F20"/>
                </a:solidFill>
                <a:latin typeface="Museo Sans 100"/>
                <a:cs typeface="Museo Sans 100"/>
              </a:rPr>
              <a:t>s </a:t>
            </a:r>
            <a:r>
              <a:rPr lang="en-GB" sz="1200" spc="-1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ompan</a:t>
            </a:r>
            <a:r>
              <a:rPr lang="en-GB" sz="1200" spc="0" dirty="0" smtClean="0">
                <a:solidFill>
                  <a:srgbClr val="231F20"/>
                </a:solidFill>
                <a:latin typeface="Museo Sans 100"/>
                <a:cs typeface="Museo Sans 100"/>
              </a:rPr>
              <a:t>y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 </a:t>
            </a:r>
            <a:r>
              <a:rPr lang="en-GB" sz="1200" spc="-10" dirty="0" smtClean="0">
                <a:solidFill>
                  <a:srgbClr val="231F20"/>
                </a:solidFill>
                <a:latin typeface="Museo Sans 100"/>
                <a:cs typeface="Museo Sans 100"/>
              </a:rPr>
              <a:t>Lisbon</a:t>
            </a:r>
            <a:r>
              <a:rPr lang="en-GB" sz="1200" spc="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s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 </a:t>
            </a:r>
            <a:r>
              <a:rPr lang="en-GB" sz="1200" spc="-10" dirty="0" smtClean="0">
                <a:solidFill>
                  <a:srgbClr val="231F20"/>
                </a:solidFill>
                <a:latin typeface="Museo Sans 100"/>
                <a:cs typeface="Museo Sans 100"/>
              </a:rPr>
              <a:t>wor</a:t>
            </a:r>
            <a:r>
              <a:rPr lang="en-GB" sz="1200" spc="0" dirty="0" smtClean="0">
                <a:solidFill>
                  <a:srgbClr val="231F20"/>
                </a:solidFill>
                <a:latin typeface="Museo Sans 100"/>
                <a:cs typeface="Museo Sans 100"/>
              </a:rPr>
              <a:t>k </a:t>
            </a:r>
            <a:r>
              <a:rPr lang="en-GB" sz="1200" spc="-10" dirty="0" smtClean="0">
                <a:solidFill>
                  <a:srgbClr val="231F20"/>
                </a:solidFill>
                <a:latin typeface="Museo Sans 100"/>
                <a:cs typeface="Museo Sans 100"/>
              </a:rPr>
              <a:t>don</a:t>
            </a:r>
            <a:r>
              <a:rPr lang="en-GB" sz="1200" spc="0" dirty="0" smtClean="0">
                <a:solidFill>
                  <a:srgbClr val="231F20"/>
                </a:solidFill>
                <a:latin typeface="Museo Sans 100"/>
                <a:cs typeface="Museo Sans 100"/>
              </a:rPr>
              <a:t>e </a:t>
            </a:r>
            <a:r>
              <a:rPr lang="en-GB" sz="1200" spc="-10" dirty="0" smtClean="0">
                <a:solidFill>
                  <a:srgbClr val="231F20"/>
                </a:solidFill>
                <a:latin typeface="Museo Sans 100"/>
                <a:cs typeface="Museo Sans 100"/>
              </a:rPr>
              <a:t>sin</a:t>
            </a:r>
            <a:r>
              <a:rPr lang="en-GB" sz="1200" spc="-1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 </a:t>
            </a:r>
            <a:r>
              <a:rPr lang="en-GB" sz="1200" spc="-10" dirty="0" smtClean="0">
                <a:solidFill>
                  <a:srgbClr val="231F20"/>
                </a:solidFill>
                <a:latin typeface="Museo Sans 100"/>
                <a:cs typeface="Museo Sans 100"/>
              </a:rPr>
              <a:t>200</a:t>
            </a:r>
            <a:r>
              <a:rPr lang="en-GB" sz="1200" spc="0" dirty="0" smtClean="0">
                <a:solidFill>
                  <a:srgbClr val="231F20"/>
                </a:solidFill>
                <a:latin typeface="Museo Sans 100"/>
                <a:cs typeface="Museo Sans 100"/>
              </a:rPr>
              <a:t>9 </a:t>
            </a:r>
            <a:r>
              <a:rPr lang="en-GB" sz="1200" spc="-10"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y </a:t>
            </a:r>
            <a:r>
              <a:rPr lang="en-GB" sz="1200" spc="-10" dirty="0" smtClean="0">
                <a:solidFill>
                  <a:srgbClr val="231F20"/>
                </a:solidFill>
                <a:latin typeface="Museo Sans 100"/>
                <a:cs typeface="Museo Sans 100"/>
              </a:rPr>
              <a:t>INICI</a:t>
            </a:r>
            <a:r>
              <a:rPr lang="en-GB" sz="1200" spc="-5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a:t>
            </a:r>
            <a:r>
              <a:rPr lang="en-GB" sz="1200" spc="-40" dirty="0" smtClean="0">
                <a:solidFill>
                  <a:srgbClr val="231F20"/>
                </a:solidFill>
                <a:latin typeface="Museo Sans 100"/>
                <a:cs typeface="Museo Sans 100"/>
              </a:rPr>
              <a:t>V</a:t>
            </a:r>
            <a:r>
              <a:rPr lang="en-GB" sz="1200" spc="0" dirty="0" smtClean="0">
                <a:solidFill>
                  <a:srgbClr val="231F20"/>
                </a:solidFill>
                <a:latin typeface="Museo Sans 100"/>
                <a:cs typeface="Museo Sans 100"/>
              </a:rPr>
              <a:t>A </a:t>
            </a:r>
            <a:r>
              <a:rPr lang="en-GB" sz="1200" spc="-10" dirty="0" smtClean="0">
                <a:solidFill>
                  <a:srgbClr val="231F20"/>
                </a:solidFill>
                <a:latin typeface="Museo Sans 100"/>
                <a:cs typeface="Museo Sans 100"/>
              </a:rPr>
              <a:t>LISB</a:t>
            </a:r>
            <a:r>
              <a:rPr lang="en-GB" sz="1200" spc="-15" dirty="0" smtClean="0">
                <a:solidFill>
                  <a:srgbClr val="231F20"/>
                </a:solidFill>
                <a:latin typeface="Museo Sans 100"/>
                <a:cs typeface="Museo Sans 100"/>
              </a:rPr>
              <a:t>O</a:t>
            </a:r>
            <a:r>
              <a:rPr lang="en-GB" sz="1200" spc="-1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whic</a:t>
            </a:r>
            <a:r>
              <a:rPr lang="en-GB" sz="1200" spc="0" dirty="0" smtClean="0">
                <a:solidFill>
                  <a:srgbClr val="231F20"/>
                </a:solidFill>
                <a:latin typeface="Museo Sans 100"/>
                <a:cs typeface="Museo Sans 100"/>
              </a:rPr>
              <a:t>h </a:t>
            </a:r>
            <a:r>
              <a:rPr lang="en-GB" sz="1200" spc="-10" dirty="0" smtClean="0">
                <a:solidFill>
                  <a:srgbClr val="231F20"/>
                </a:solidFill>
                <a:latin typeface="Museo Sans 100"/>
                <a:cs typeface="Museo Sans 100"/>
              </a:rPr>
              <a:t>aim</a:t>
            </a:r>
            <a:r>
              <a:rPr lang="en-GB" sz="1200" spc="0" dirty="0" smtClean="0">
                <a:solidFill>
                  <a:srgbClr val="231F20"/>
                </a:solidFill>
                <a:latin typeface="Museo Sans 100"/>
                <a:cs typeface="Museo Sans 100"/>
              </a:rPr>
              <a:t>s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 </a:t>
            </a:r>
            <a:r>
              <a:rPr lang="en-GB" sz="1200" spc="-10" dirty="0" smtClean="0">
                <a:solidFill>
                  <a:srgbClr val="231F20"/>
                </a:solidFill>
                <a:latin typeface="Museo Sans 100"/>
                <a:cs typeface="Museo Sans 100"/>
              </a:rPr>
              <a:t>simplif</a:t>
            </a:r>
            <a:r>
              <a:rPr lang="en-GB" sz="1200" spc="0" dirty="0" smtClean="0">
                <a:solidFill>
                  <a:srgbClr val="231F20"/>
                </a:solidFill>
                <a:latin typeface="Museo Sans 100"/>
                <a:cs typeface="Museo Sans 100"/>
              </a:rPr>
              <a:t>y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entrali</a:t>
            </a:r>
            <a:r>
              <a:rPr lang="en-GB" sz="1200" spc="-20" dirty="0" smtClean="0">
                <a:solidFill>
                  <a:srgbClr val="231F20"/>
                </a:solidFill>
                <a:latin typeface="Museo Sans 100"/>
                <a:cs typeface="Museo Sans 100"/>
              </a:rPr>
              <a:t>z</a:t>
            </a:r>
            <a:r>
              <a:rPr lang="en-GB" sz="1200" spc="0" dirty="0" smtClean="0">
                <a:solidFill>
                  <a:srgbClr val="231F20"/>
                </a:solidFill>
                <a:latin typeface="Museo Sans 100"/>
                <a:cs typeface="Museo Sans 100"/>
              </a:rPr>
              <a:t>e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 </a:t>
            </a:r>
            <a:r>
              <a:rPr lang="en-GB" sz="1200" spc="-10" dirty="0" smtClean="0">
                <a:solidFill>
                  <a:srgbClr val="231F20"/>
                </a:solidFill>
                <a:latin typeface="Museo Sans 100"/>
                <a:cs typeface="Museo Sans 100"/>
              </a:rPr>
              <a:t>p</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es</a:t>
            </a:r>
            <a:r>
              <a:rPr lang="en-GB" sz="1200" spc="0" dirty="0" smtClean="0">
                <a:solidFill>
                  <a:srgbClr val="231F20"/>
                </a:solidFill>
                <a:latin typeface="Museo Sans 100"/>
                <a:cs typeface="Museo Sans 100"/>
              </a:rPr>
              <a:t>s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a:t>
            </a:r>
            <a:r>
              <a:rPr lang="en-GB" sz="1200" spc="-10" dirty="0" smtClean="0">
                <a:solidFill>
                  <a:srgbClr val="231F20"/>
                </a:solidFill>
                <a:latin typeface="Museo Sans 100"/>
                <a:cs typeface="Museo Sans 100"/>
              </a:rPr>
              <a:t>install</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tio</a:t>
            </a:r>
            <a:r>
              <a:rPr lang="en-GB" sz="1200" spc="0" dirty="0" smtClean="0">
                <a:solidFill>
                  <a:srgbClr val="231F20"/>
                </a:solidFill>
                <a:latin typeface="Museo Sans 100"/>
                <a:cs typeface="Museo Sans 100"/>
              </a:rPr>
              <a:t>n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 </a:t>
            </a:r>
            <a:r>
              <a:rPr lang="en-GB" sz="1200" spc="-10" dirty="0" smtClean="0">
                <a:solidFill>
                  <a:srgbClr val="231F20"/>
                </a:solidFill>
                <a:latin typeface="Museo Sans 100"/>
                <a:cs typeface="Museo Sans 100"/>
              </a:rPr>
              <a:t>oper</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tio</a:t>
            </a:r>
            <a:r>
              <a:rPr lang="en-GB" sz="1200" spc="0" dirty="0" smtClean="0">
                <a:solidFill>
                  <a:srgbClr val="231F20"/>
                </a:solidFill>
                <a:latin typeface="Museo Sans 100"/>
                <a:cs typeface="Museo Sans 100"/>
              </a:rPr>
              <a:t>n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a:t>
            </a:r>
            <a:r>
              <a:rPr lang="en-GB" sz="1200" spc="-10" dirty="0" smtClean="0">
                <a:solidFill>
                  <a:srgbClr val="231F20"/>
                </a:solidFill>
                <a:latin typeface="Museo Sans 100"/>
                <a:cs typeface="Museo Sans 100"/>
              </a:rPr>
              <a:t>businesse</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onomi</a:t>
            </a:r>
            <a:r>
              <a:rPr lang="en-GB" sz="1200" spc="0" dirty="0" smtClean="0">
                <a:solidFill>
                  <a:srgbClr val="231F20"/>
                </a:solidFill>
                <a:latin typeface="Museo Sans 100"/>
                <a:cs typeface="Museo Sans 100"/>
              </a:rPr>
              <a:t>c</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activit</a:t>
            </a:r>
            <a:r>
              <a:rPr lang="en-GB" sz="1200" spc="0" dirty="0" smtClean="0">
                <a:solidFill>
                  <a:srgbClr val="231F20"/>
                </a:solidFill>
                <a:latin typeface="Museo Sans 100"/>
                <a:cs typeface="Museo Sans 100"/>
              </a:rPr>
              <a:t>y</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cit</a:t>
            </a:r>
            <a:r>
              <a:rPr lang="en-GB" sz="1200" spc="-3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one-sto</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sho</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allow</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applic</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tion</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esse</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delive</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singl</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poin</a:t>
            </a:r>
            <a:r>
              <a:rPr lang="en-GB" sz="1200" spc="0" dirty="0" smtClean="0">
                <a:solidFill>
                  <a:srgbClr val="231F20"/>
                </a:solidFill>
                <a:latin typeface="Museo Sans 100"/>
                <a:cs typeface="Museo Sans 100"/>
              </a:rPr>
              <a:t>t</a:t>
            </a:r>
            <a:r>
              <a:rPr lang="en-GB" sz="1200" spc="-15" dirty="0" smtClean="0">
                <a:solidFill>
                  <a:srgbClr val="231F20"/>
                </a:solidFill>
                <a:latin typeface="Museo Sans 100"/>
                <a:cs typeface="Museo Sans 100"/>
              </a:rPr>
              <a:t> o</a:t>
            </a:r>
            <a:r>
              <a:rPr lang="en-GB" sz="1200" spc="0" dirty="0" smtClean="0">
                <a:solidFill>
                  <a:srgbClr val="231F20"/>
                </a:solidFill>
                <a:latin typeface="Museo Sans 100"/>
                <a:cs typeface="Museo Sans 100"/>
              </a:rPr>
              <a:t>f</a:t>
            </a:r>
            <a:r>
              <a:rPr lang="en-GB" sz="1200" spc="-15" dirty="0" smtClean="0">
                <a:solidFill>
                  <a:srgbClr val="231F20"/>
                </a:solidFill>
                <a:latin typeface="Museo Sans 100"/>
                <a:cs typeface="Museo Sans 100"/>
              </a:rPr>
              <a:t> c</a:t>
            </a:r>
            <a:r>
              <a:rPr lang="en-GB" sz="1200" spc="-10" dirty="0" smtClean="0">
                <a:solidFill>
                  <a:srgbClr val="231F20"/>
                </a:solidFill>
                <a:latin typeface="Museo Sans 100"/>
                <a:cs typeface="Museo Sans 100"/>
              </a:rPr>
              <a:t>ontact</a:t>
            </a:r>
            <a:r>
              <a:rPr lang="en-GB" sz="1200" spc="0"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 c</a:t>
            </a:r>
            <a:r>
              <a:rPr lang="en-GB" sz="1200" spc="-10" dirty="0" smtClean="0">
                <a:solidFill>
                  <a:srgbClr val="231F20"/>
                </a:solidFill>
                <a:latin typeface="Museo Sans 100"/>
                <a:cs typeface="Museo Sans 100"/>
              </a:rPr>
              <a:t>ombine</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singl</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es</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ted b</a:t>
            </a:r>
            <a:r>
              <a:rPr lang="en-GB" sz="1200" spc="0" dirty="0" smtClean="0">
                <a:solidFill>
                  <a:srgbClr val="231F20"/>
                </a:solidFill>
                <a:latin typeface="Museo Sans 100"/>
                <a:cs typeface="Museo Sans 100"/>
              </a:rPr>
              <a:t>y</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singl</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manage</a:t>
            </a:r>
            <a:r>
              <a:rPr lang="en-GB" sz="1200" spc="-4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a:lnSpc>
                <a:spcPts val="1000"/>
              </a:lnSpc>
            </a:pPr>
            <a:endParaRPr lang="en-GB" sz="1400" dirty="0" smtClean="0"/>
          </a:p>
          <a:p>
            <a:pPr marL="12700" marR="6889750" algn="just">
              <a:lnSpc>
                <a:spcPct val="100000"/>
              </a:lnSpc>
            </a:pPr>
            <a:r>
              <a:rPr lang="en-GB" sz="1200" spc="-20" dirty="0" smtClean="0">
                <a:solidFill>
                  <a:srgbClr val="231F20"/>
                </a:solidFill>
                <a:latin typeface="Museo Sans 100"/>
                <a:cs typeface="Museo Sans 100"/>
              </a:rPr>
              <a:t>2</a:t>
            </a:r>
            <a:r>
              <a:rPr lang="en-GB" sz="1200" spc="0" dirty="0" smtClean="0">
                <a:solidFill>
                  <a:srgbClr val="231F20"/>
                </a:solidFill>
                <a:latin typeface="Museo Sans 100"/>
                <a:cs typeface="Museo Sans 100"/>
              </a:rPr>
              <a:t>. ”LISBO</a:t>
            </a:r>
            <a:r>
              <a:rPr lang="en-GB" sz="1200" spc="-15" dirty="0" smtClean="0">
                <a:solidFill>
                  <a:srgbClr val="231F20"/>
                </a:solidFill>
                <a:latin typeface="Museo Sans 100"/>
                <a:cs typeface="Museo Sans 100"/>
              </a:rPr>
              <a:t>N</a:t>
            </a:r>
            <a:r>
              <a:rPr lang="en-GB" sz="1200" spc="0" dirty="0" smtClean="0">
                <a:solidFill>
                  <a:srgbClr val="231F20"/>
                </a:solidFill>
                <a:latin typeface="Museo Sans 100"/>
                <a:cs typeface="Museo Sans 100"/>
              </a:rPr>
              <a:t>: KN</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WLEDGE AND INN</a:t>
            </a:r>
            <a:r>
              <a:rPr lang="en-GB" sz="1200" spc="-5" dirty="0" smtClean="0">
                <a:solidFill>
                  <a:srgbClr val="231F20"/>
                </a:solidFill>
                <a:latin typeface="Museo Sans 100"/>
                <a:cs typeface="Museo Sans 100"/>
              </a:rPr>
              <a:t>O</a:t>
            </a:r>
            <a:r>
              <a:rPr lang="en-GB" sz="1200" spc="-30" dirty="0" smtClean="0">
                <a:solidFill>
                  <a:srgbClr val="231F20"/>
                </a:solidFill>
                <a:latin typeface="Museo Sans 100"/>
                <a:cs typeface="Museo Sans 100"/>
              </a:rPr>
              <a:t>V</a:t>
            </a:r>
            <a:r>
              <a:rPr lang="en-GB" sz="1200" spc="-4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a:t>
            </a:r>
            <a:r>
              <a:rPr lang="en-GB" sz="1200" spc="-10" dirty="0" smtClean="0">
                <a:solidFill>
                  <a:srgbClr val="231F20"/>
                </a:solidFill>
                <a:latin typeface="Museo Sans 100"/>
                <a:cs typeface="Museo Sans 100"/>
              </a:rPr>
              <a:t>N</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a:lnSpc>
                <a:spcPts val="1300"/>
              </a:lnSpc>
              <a:spcBef>
                <a:spcPts val="0"/>
              </a:spcBef>
            </a:pPr>
            <a:endParaRPr lang="en-GB" sz="2400" dirty="0" smtClean="0"/>
          </a:p>
          <a:p>
            <a:pPr marL="12700" marR="13335" algn="just">
              <a:lnSpc>
                <a:spcPct val="120300"/>
              </a:lnSpc>
            </a:pPr>
            <a:r>
              <a:rPr lang="en-GB" sz="1200" dirty="0" smtClean="0">
                <a:solidFill>
                  <a:srgbClr val="231F20"/>
                </a:solidFill>
                <a:latin typeface="Museo Sans 100"/>
                <a:cs typeface="Museo Sans 100"/>
              </a:rPr>
              <a:t>Lisbon</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is</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truly</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University</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City</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most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important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higher</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educ</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1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egion</a:t>
            </a:r>
            <a:r>
              <a:rPr lang="en-GB" sz="1200" spc="-1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1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P</a:t>
            </a:r>
            <a:r>
              <a:rPr lang="en-GB" sz="1200" spc="0" dirty="0" smtClean="0">
                <a:solidFill>
                  <a:srgbClr val="231F20"/>
                </a:solidFill>
                <a:latin typeface="Museo Sans 100"/>
                <a:cs typeface="Museo Sans 100"/>
              </a:rPr>
              <a:t>ortugal.</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has</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almost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100</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institutions</a:t>
            </a:r>
            <a:r>
              <a:rPr lang="en-GB" sz="1200" spc="-1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higher</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educ</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mo</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than</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13</a:t>
            </a:r>
            <a:r>
              <a:rPr lang="en-GB" sz="1200" spc="-30" dirty="0" smtClean="0">
                <a:solidFill>
                  <a:srgbClr val="231F20"/>
                </a:solidFill>
                <a:latin typeface="Museo Sans 100"/>
                <a:cs typeface="Museo Sans 100"/>
              </a:rPr>
              <a:t>0,</a:t>
            </a:r>
            <a:r>
              <a:rPr lang="en-GB" sz="1200" spc="0" dirty="0" smtClean="0">
                <a:solidFill>
                  <a:srgbClr val="231F20"/>
                </a:solidFill>
                <a:latin typeface="Museo Sans 100"/>
                <a:cs typeface="Museo Sans 100"/>
              </a:rPr>
              <a:t>000</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students/year in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universities,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nearly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4</a:t>
            </a:r>
            <a:r>
              <a:rPr lang="en-GB" sz="1200" spc="-30" dirty="0" smtClean="0">
                <a:solidFill>
                  <a:srgbClr val="231F20"/>
                </a:solidFill>
                <a:latin typeface="Museo Sans 100"/>
                <a:cs typeface="Museo Sans 100"/>
              </a:rPr>
              <a:t>0,</a:t>
            </a:r>
            <a:r>
              <a:rPr lang="en-GB" sz="1200" spc="0" dirty="0" smtClean="0">
                <a:solidFill>
                  <a:srgbClr val="231F20"/>
                </a:solidFill>
                <a:latin typeface="Museo Sans 100"/>
                <a:cs typeface="Museo Sans 100"/>
              </a:rPr>
              <a:t>000</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gradu</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ted/year</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mo</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1</a:t>
            </a:r>
            <a:r>
              <a:rPr lang="en-GB" sz="1200" spc="-20" dirty="0" smtClean="0">
                <a:solidFill>
                  <a:srgbClr val="231F20"/>
                </a:solidFill>
                <a:latin typeface="Museo Sans 100"/>
                <a:cs typeface="Museo Sans 100"/>
              </a:rPr>
              <a:t>5</a:t>
            </a:r>
            <a:r>
              <a:rPr lang="en-GB" sz="1200" spc="-30" dirty="0" smtClean="0">
                <a:solidFill>
                  <a:srgbClr val="231F20"/>
                </a:solidFill>
                <a:latin typeface="Museo Sans 100"/>
                <a:cs typeface="Museo Sans 100"/>
              </a:rPr>
              <a:t>,</a:t>
            </a:r>
            <a:r>
              <a:rPr lang="en-GB" sz="1200" spc="0" dirty="0" smtClean="0">
                <a:solidFill>
                  <a:srgbClr val="231F20"/>
                </a:solidFill>
                <a:latin typeface="Museo Sans 100"/>
                <a:cs typeface="Museo Sans 100"/>
              </a:rPr>
              <a:t>000</a:t>
            </a:r>
            <a:r>
              <a:rPr lang="en-GB" sz="1200" spc="1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esea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chers.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With</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these</a:t>
            </a:r>
            <a:r>
              <a:rPr lang="en-GB" sz="1200" spc="1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k</a:t>
            </a:r>
            <a:r>
              <a:rPr lang="en-GB" sz="1200" spc="0" dirty="0" smtClean="0">
                <a:solidFill>
                  <a:srgbClr val="231F20"/>
                </a:solidFill>
                <a:latin typeface="Museo Sans 100"/>
                <a:cs typeface="Museo Sans 100"/>
              </a:rPr>
              <a:t>ey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assets,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City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Council</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has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been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working</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intensively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with</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all</a:t>
            </a:r>
            <a:r>
              <a:rPr lang="en-GB" sz="1200" spc="1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elevant</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institutions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the cit</a:t>
            </a:r>
            <a:r>
              <a:rPr lang="en-GB" sz="1200" spc="-30"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 to st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engthen its R&amp;D and innov</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 system on an intern</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tional scale and integr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 it in this 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onomic development 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a:t>
            </a:r>
            <a:r>
              <a:rPr lang="en-GB" sz="1200" spc="-2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marL="12700" marR="12700" algn="just">
              <a:lnSpc>
                <a:spcPct val="120300"/>
              </a:lnSpc>
            </a:pPr>
            <a:r>
              <a:rPr lang="en-GB" sz="1200" dirty="0" smtClean="0">
                <a:solidFill>
                  <a:srgbClr val="231F20"/>
                </a:solidFill>
                <a:latin typeface="Museo Sans 100"/>
                <a:cs typeface="Museo Sans 100"/>
              </a:rPr>
              <a:t>The</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oject</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“STU</a:t>
            </a:r>
            <a:r>
              <a:rPr lang="en-GB" sz="1200" spc="-20" dirty="0" smtClean="0">
                <a:solidFill>
                  <a:srgbClr val="231F20"/>
                </a:solidFill>
                <a:latin typeface="Museo Sans 100"/>
                <a:cs typeface="Museo Sans 100"/>
              </a:rPr>
              <a:t>D</a:t>
            </a:r>
            <a:r>
              <a:rPr lang="en-GB" sz="1200" spc="0" dirty="0" smtClean="0">
                <a:solidFill>
                  <a:srgbClr val="231F20"/>
                </a:solidFill>
                <a:latin typeface="Museo Sans 100"/>
                <a:cs typeface="Museo Sans 100"/>
              </a:rPr>
              <a:t>Y</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a:t>
            </a:r>
            <a:r>
              <a:rPr lang="en-GB" sz="1200" spc="-10" dirty="0" smtClean="0">
                <a:solidFill>
                  <a:srgbClr val="231F20"/>
                </a:solidFill>
                <a:latin typeface="Museo Sans 100"/>
                <a:cs typeface="Museo Sans 100"/>
              </a:rPr>
              <a:t>N</a:t>
            </a:r>
            <a:r>
              <a:rPr lang="en-GB" sz="1200" spc="0" dirty="0" smtClean="0">
                <a:solidFill>
                  <a:srgbClr val="231F20"/>
                </a:solidFill>
                <a:latin typeface="Museo Sans 100"/>
                <a:cs typeface="Museo Sans 100"/>
              </a:rPr>
              <a:t>”</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(ww</a:t>
            </a:r>
            <a:r>
              <a:rPr lang="en-GB" sz="1200" spc="-20"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.studyinlisbon.pt)</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illustr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tes</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this</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position</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ambition.</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Involving</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partnership</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with</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all</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universities</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3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esea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ch</a:t>
            </a:r>
            <a:r>
              <a:rPr lang="en-GB" sz="1200" spc="35" baseline="0" dirty="0" smtClean="0">
                <a:solidFill>
                  <a:srgbClr val="231F20"/>
                </a:solidFill>
                <a:latin typeface="Museo Sans 100"/>
                <a:cs typeface="Museo Sans 100"/>
              </a:rPr>
              <a:t> </a:t>
            </a:r>
            <a:r>
              <a:rPr lang="en-GB" sz="1200" spc="-5" dirty="0" err="1" smtClean="0">
                <a:solidFill>
                  <a:srgbClr val="231F20"/>
                </a:solidFill>
                <a:latin typeface="Museo Sans 100"/>
                <a:cs typeface="Museo Sans 100"/>
              </a:rPr>
              <a:t>c</a:t>
            </a:r>
            <a:r>
              <a:rPr lang="en-GB" sz="1200" spc="0" dirty="0" err="1" smtClean="0">
                <a:solidFill>
                  <a:srgbClr val="231F20"/>
                </a:solidFill>
                <a:latin typeface="Museo Sans 100"/>
                <a:cs typeface="Museo Sans 100"/>
              </a:rPr>
              <a:t>enters</a:t>
            </a:r>
            <a:r>
              <a:rPr lang="en-GB" sz="1200" spc="0" dirty="0" smtClean="0">
                <a:solidFill>
                  <a:srgbClr val="231F20"/>
                </a:solidFill>
                <a:latin typeface="Museo Sans 100"/>
                <a:cs typeface="Museo Sans 100"/>
              </a:rPr>
              <a:t>,</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other</a:t>
            </a:r>
            <a:r>
              <a:rPr lang="en-GB" sz="1200" spc="3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institutions th</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support</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students</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7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esea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chers.</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This</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oject</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is</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based</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on</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web</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pl</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orm</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ovides</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set</a:t>
            </a:r>
            <a:r>
              <a:rPr lang="en-GB" sz="1200" spc="7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a:t>
            </a:r>
            <a:r>
              <a:rPr lang="en-GB" sz="1200" spc="-5" dirty="0" smtClean="0">
                <a:solidFill>
                  <a:srgbClr val="231F20"/>
                </a:solidFill>
                <a:latin typeface="Museo Sans 100"/>
                <a:cs typeface="Museo Sans 100"/>
              </a:rPr>
              <a:t>nf</a:t>
            </a:r>
            <a:r>
              <a:rPr lang="en-GB" sz="1200" spc="0" dirty="0" smtClean="0">
                <a:solidFill>
                  <a:srgbClr val="231F20"/>
                </a:solidFill>
                <a:latin typeface="Museo Sans 100"/>
                <a:cs typeface="Museo Sans 100"/>
              </a:rPr>
              <a:t>orm</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servi</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es</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with</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7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objective</a:t>
            </a:r>
            <a:r>
              <a:rPr lang="en-GB" sz="1200" spc="7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7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ttracting</a:t>
            </a:r>
            <a:r>
              <a:rPr lang="en-GB" sz="1200" spc="7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7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etaining talent,</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making</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global</a:t>
            </a:r>
            <a:r>
              <a:rPr lang="en-GB" sz="1200" spc="-15" baseline="0" dirty="0" smtClean="0">
                <a:solidFill>
                  <a:srgbClr val="231F20"/>
                </a:solidFill>
                <a:latin typeface="Museo Sans 100"/>
                <a:cs typeface="Museo Sans 100"/>
              </a:rPr>
              <a:t> </a:t>
            </a:r>
            <a:r>
              <a:rPr lang="en-GB" sz="1200" spc="-5" dirty="0" err="1" smtClean="0">
                <a:solidFill>
                  <a:srgbClr val="231F20"/>
                </a:solidFill>
                <a:latin typeface="Museo Sans 100"/>
                <a:cs typeface="Museo Sans 100"/>
              </a:rPr>
              <a:t>c</a:t>
            </a:r>
            <a:r>
              <a:rPr lang="en-GB" sz="1200" spc="0" dirty="0" err="1" smtClean="0">
                <a:solidFill>
                  <a:srgbClr val="231F20"/>
                </a:solidFill>
                <a:latin typeface="Museo Sans 100"/>
                <a:cs typeface="Museo Sans 100"/>
              </a:rPr>
              <a:t>enter</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eas</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knowledge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innov</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January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201</a:t>
            </a:r>
            <a:r>
              <a:rPr lang="en-GB" sz="1200" spc="-70" dirty="0" smtClean="0">
                <a:solidFill>
                  <a:srgbClr val="231F20"/>
                </a:solidFill>
                <a:latin typeface="Museo Sans 100"/>
                <a:cs typeface="Museo Sans 100"/>
              </a:rPr>
              <a:t>7</a:t>
            </a:r>
            <a:r>
              <a:rPr lang="en-GB" sz="1200" spc="0"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City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Council</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will</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open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Study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L</a:t>
            </a:r>
            <a:r>
              <a:rPr lang="en-GB" sz="1200" spc="0" dirty="0" smtClean="0">
                <a:solidFill>
                  <a:srgbClr val="231F20"/>
                </a:solidFill>
                <a:latin typeface="Museo Sans 100"/>
                <a:cs typeface="Museo Sans 100"/>
              </a:rPr>
              <a:t>ounge,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ocal</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point</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to</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help</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all</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 intern</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tional students to settle in the cit</a:t>
            </a:r>
            <a:r>
              <a:rPr lang="en-GB" sz="1200" spc="-2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p>
          <a:p>
            <a:pPr marL="12700" marR="7432040" algn="just">
              <a:lnSpc>
                <a:spcPct val="100000"/>
              </a:lnSpc>
            </a:pPr>
            <a:endParaRPr lang="en-GB" sz="1200" spc="-30" dirty="0" smtClean="0">
              <a:solidFill>
                <a:srgbClr val="231F20"/>
              </a:solidFill>
              <a:latin typeface="Museo Sans 100"/>
              <a:cs typeface="Museo Sans 100"/>
            </a:endParaRPr>
          </a:p>
          <a:p>
            <a:pPr marL="12700" marR="7432040" algn="just">
              <a:lnSpc>
                <a:spcPct val="100000"/>
              </a:lnSpc>
            </a:pPr>
            <a:r>
              <a:rPr lang="en-GB" sz="1200" spc="-30" dirty="0" smtClean="0">
                <a:solidFill>
                  <a:srgbClr val="231F20"/>
                </a:solidFill>
                <a:latin typeface="Museo Sans 100"/>
                <a:cs typeface="Museo Sans 100"/>
              </a:rPr>
              <a:t>3</a:t>
            </a:r>
            <a:r>
              <a:rPr lang="en-GB" sz="1200" spc="0" dirty="0" smtClean="0">
                <a:solidFill>
                  <a:srgbClr val="231F20"/>
                </a:solidFill>
                <a:latin typeface="Museo Sans 100"/>
                <a:cs typeface="Museo Sans 100"/>
              </a:rPr>
              <a:t>. ”LISBO</a:t>
            </a:r>
            <a:r>
              <a:rPr lang="en-GB" sz="1200" spc="-15" dirty="0" smtClean="0">
                <a:solidFill>
                  <a:srgbClr val="231F20"/>
                </a:solidFill>
                <a:latin typeface="Museo Sans 100"/>
                <a:cs typeface="Museo Sans 100"/>
              </a:rPr>
              <a:t>N</a:t>
            </a:r>
            <a:r>
              <a:rPr lang="en-GB" sz="1200" spc="0" dirty="0" smtClean="0">
                <a:solidFill>
                  <a:srgbClr val="231F20"/>
                </a:solidFill>
                <a:latin typeface="Museo Sans 100"/>
                <a:cs typeface="Museo Sans 100"/>
              </a:rPr>
              <a:t>: STR</a:t>
            </a:r>
            <a:r>
              <a:rPr lang="en-GB" sz="1200" spc="-4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10"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GIC C</a:t>
            </a:r>
            <a:r>
              <a:rPr lang="en-GB" sz="1200" spc="-20" dirty="0" smtClean="0">
                <a:solidFill>
                  <a:srgbClr val="231F20"/>
                </a:solidFill>
                <a:latin typeface="Museo Sans 100"/>
                <a:cs typeface="Museo Sans 100"/>
              </a:rPr>
              <a:t>L</a:t>
            </a:r>
            <a:r>
              <a:rPr lang="en-GB" sz="1200" spc="0" dirty="0" smtClean="0">
                <a:solidFill>
                  <a:srgbClr val="231F20"/>
                </a:solidFill>
                <a:latin typeface="Museo Sans 100"/>
                <a:cs typeface="Museo Sans 100"/>
              </a:rPr>
              <a:t>USTERS”</a:t>
            </a:r>
            <a:endParaRPr lang="en-GB" sz="1200" dirty="0" smtClean="0">
              <a:latin typeface="Museo Sans 100"/>
              <a:cs typeface="Museo Sans 100"/>
            </a:endParaRPr>
          </a:p>
          <a:p>
            <a:pPr>
              <a:lnSpc>
                <a:spcPts val="1300"/>
              </a:lnSpc>
              <a:spcBef>
                <a:spcPts val="0"/>
              </a:spcBef>
            </a:pPr>
            <a:endParaRPr lang="en-GB" sz="2400" dirty="0" smtClean="0"/>
          </a:p>
          <a:p>
            <a:pPr marL="12700" marR="13335" algn="just">
              <a:lnSpc>
                <a:spcPct val="120300"/>
              </a:lnSpc>
            </a:pPr>
            <a:r>
              <a:rPr lang="en-GB" sz="1200" spc="-20"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ongly</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believe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4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10"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GIC</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a:t>
            </a:r>
            <a:r>
              <a:rPr lang="en-GB" sz="1200" spc="-20" dirty="0" smtClean="0">
                <a:solidFill>
                  <a:srgbClr val="231F20"/>
                </a:solidFill>
                <a:latin typeface="Museo Sans 100"/>
                <a:cs typeface="Museo Sans 100"/>
              </a:rPr>
              <a:t>L</a:t>
            </a:r>
            <a:r>
              <a:rPr lang="en-GB" sz="1200" spc="0" dirty="0" smtClean="0">
                <a:solidFill>
                  <a:srgbClr val="231F20"/>
                </a:solidFill>
                <a:latin typeface="Museo Sans 100"/>
                <a:cs typeface="Museo Sans 100"/>
              </a:rPr>
              <a:t>USTERS</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efficient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instrument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to</a:t>
            </a:r>
            <a:r>
              <a:rPr lang="en-GB" sz="1200" spc="-1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entr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a:t>
            </a:r>
            <a:r>
              <a:rPr lang="en-GB" sz="1200" spc="-1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esou</a:t>
            </a:r>
            <a:r>
              <a:rPr lang="en-GB" sz="1200" spc="-15" dirty="0" smtClean="0">
                <a:solidFill>
                  <a:srgbClr val="231F20"/>
                </a:solidFill>
                <a:latin typeface="Museo Sans 100"/>
                <a:cs typeface="Museo Sans 100"/>
              </a:rPr>
              <a:t>r</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es</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investment</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1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eder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sta</a:t>
            </a:r>
            <a:r>
              <a:rPr lang="en-GB" sz="1200" spc="-10" dirty="0" smtClean="0">
                <a:solidFill>
                  <a:srgbClr val="231F20"/>
                </a:solidFill>
                <a:latin typeface="Museo Sans 100"/>
                <a:cs typeface="Museo Sans 100"/>
              </a:rPr>
              <a:t>k</a:t>
            </a:r>
            <a:r>
              <a:rPr lang="en-GB" sz="1200" spc="0" dirty="0" smtClean="0">
                <a:solidFill>
                  <a:srgbClr val="231F20"/>
                </a:solidFill>
                <a:latin typeface="Museo Sans 100"/>
                <a:cs typeface="Museo Sans 100"/>
              </a:rPr>
              <a:t>eholders</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ound</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structural</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ojects,</a:t>
            </a:r>
            <a:r>
              <a:rPr lang="en-GB" sz="1200" spc="-1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which,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 its innov</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tive n</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tu</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 and the ability to c</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 value and jobs can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ontribute significantly to expand and st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engthen the 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onomy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Lisbon.</a:t>
            </a:r>
            <a:endParaRPr lang="en-GB" sz="1200" dirty="0" smtClean="0">
              <a:latin typeface="Museo Sans 100"/>
              <a:cs typeface="Museo Sans 100"/>
            </a:endParaRPr>
          </a:p>
          <a:p>
            <a:pPr marL="12700" marR="12700" algn="just">
              <a:lnSpc>
                <a:spcPct val="120300"/>
              </a:lnSpc>
            </a:pPr>
            <a:r>
              <a:rPr lang="en-GB" sz="1200" dirty="0" smtClean="0">
                <a:solidFill>
                  <a:srgbClr val="231F20"/>
                </a:solidFill>
                <a:latin typeface="Museo Sans 100"/>
                <a:cs typeface="Museo Sans 100"/>
              </a:rPr>
              <a:t>The</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app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oach</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to</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tegic</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clusters</a:t>
            </a:r>
            <a:r>
              <a:rPr lang="en-GB" sz="1200" spc="-3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is</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based</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on</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3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ommon</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methodology</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which</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has</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as</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its</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starting</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point</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assessment</a:t>
            </a:r>
            <a:r>
              <a:rPr lang="en-GB" sz="1200" spc="-3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onomic</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value</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employment</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sectors with</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high</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potential</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futu</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g</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owth</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city</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mapping</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tegic</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actors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each</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these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clusters.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basic</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assumption</a:t>
            </a:r>
            <a:r>
              <a:rPr lang="en-GB" sz="1200" spc="1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this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work</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ound</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tegic</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Clusters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is</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 involvement and active particip</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partners in the development, valid</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 and discussion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ograms and initi</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tives to be implemented in each secto</a:t>
            </a:r>
            <a:r>
              <a:rPr lang="en-GB" sz="1200" spc="-3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marL="12700" marR="13335" algn="just">
              <a:lnSpc>
                <a:spcPct val="120300"/>
              </a:lnSpc>
            </a:pPr>
            <a:r>
              <a:rPr lang="en-GB" sz="1200" dirty="0" smtClean="0">
                <a:solidFill>
                  <a:srgbClr val="231F20"/>
                </a:solidFill>
                <a:latin typeface="Museo Sans 100"/>
                <a:cs typeface="Museo Sans 100"/>
              </a:rPr>
              <a:t>This</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onomic</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policy</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based</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on</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development</a:t>
            </a:r>
            <a:r>
              <a:rPr lang="en-GB" sz="1200" spc="9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tegic</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Clusters</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cur</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ently</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includes</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9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ollowing</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sectors:</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tive</a:t>
            </a:r>
            <a:r>
              <a:rPr lang="en-GB" sz="1200" spc="9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Ec</a:t>
            </a:r>
            <a:r>
              <a:rPr lang="en-GB" sz="1200" spc="0" dirty="0" smtClean="0">
                <a:solidFill>
                  <a:srgbClr val="231F20"/>
                </a:solidFill>
                <a:latin typeface="Museo Sans 100"/>
                <a:cs typeface="Museo Sans 100"/>
              </a:rPr>
              <a:t>onomy;</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Health</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9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ellbeing;</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Sea</a:t>
            </a:r>
            <a:r>
              <a:rPr lang="en-GB" sz="1200" spc="9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Ec</a:t>
            </a:r>
            <a:r>
              <a:rPr lang="en-GB" sz="1200" spc="0" dirty="0" smtClean="0">
                <a:solidFill>
                  <a:srgbClr val="231F20"/>
                </a:solidFill>
                <a:latin typeface="Museo Sans 100"/>
                <a:cs typeface="Museo Sans 100"/>
              </a:rPr>
              <a:t>onomy;</a:t>
            </a:r>
            <a:r>
              <a:rPr lang="en-GB" sz="1200" spc="9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Digital </a:t>
            </a:r>
            <a:r>
              <a:rPr lang="en-GB" sz="1200" spc="-5" dirty="0" smtClean="0">
                <a:solidFill>
                  <a:srgbClr val="231F20"/>
                </a:solidFill>
                <a:latin typeface="Museo Sans 100"/>
                <a:cs typeface="Museo Sans 100"/>
              </a:rPr>
              <a:t>Ec</a:t>
            </a:r>
            <a:r>
              <a:rPr lang="en-GB" sz="1200" spc="0" dirty="0" smtClean="0">
                <a:solidFill>
                  <a:srgbClr val="231F20"/>
                </a:solidFill>
                <a:latin typeface="Museo Sans 100"/>
                <a:cs typeface="Museo Sans 100"/>
              </a:rPr>
              <a:t>onomy and the st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ong ef</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ort to trans</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orm Lisbon in a Smart Cit</a:t>
            </a:r>
            <a:r>
              <a:rPr lang="en-GB" sz="1200" spc="-2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marL="12700" marR="12700" algn="just">
              <a:lnSpc>
                <a:spcPct val="120300"/>
              </a:lnSpc>
            </a:pPr>
            <a:r>
              <a:rPr lang="en-GB" sz="1200" dirty="0" smtClean="0">
                <a:solidFill>
                  <a:srgbClr val="231F20"/>
                </a:solidFill>
                <a:latin typeface="Museo Sans 100"/>
                <a:cs typeface="Museo Sans 100"/>
              </a:rPr>
              <a:t>These</a:t>
            </a:r>
            <a:r>
              <a:rPr lang="en-GB" sz="1200" spc="-4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our</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tegic</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clusters</a:t>
            </a:r>
            <a:r>
              <a:rPr lang="en-GB" sz="1200" spc="-4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omplement</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mo</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onsolid</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ted</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sectors</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activities</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which</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have</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g</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ter</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weight</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specializ</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r</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file</a:t>
            </a:r>
            <a:r>
              <a:rPr lang="en-GB" sz="1200" spc="-4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city’s</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onom</a:t>
            </a:r>
            <a:r>
              <a:rPr lang="en-GB" sz="1200" spc="-30"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such</a:t>
            </a:r>
            <a:r>
              <a:rPr lang="en-GB" sz="1200" spc="-4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as</a:t>
            </a:r>
            <a:r>
              <a:rPr lang="en-GB" sz="1200" spc="-40" dirty="0" smtClean="0">
                <a:solidFill>
                  <a:srgbClr val="231F20"/>
                </a:solidFill>
                <a:latin typeface="Museo Sans 100"/>
                <a:cs typeface="Museo Sans 100"/>
              </a:rPr>
              <a:t> </a:t>
            </a:r>
            <a:r>
              <a:rPr lang="en-GB" sz="1200" spc="-9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ourism, Comme</a:t>
            </a:r>
            <a:r>
              <a:rPr lang="en-GB" sz="1200" spc="-15" dirty="0" smtClean="0">
                <a:solidFill>
                  <a:srgbClr val="231F20"/>
                </a:solidFill>
                <a:latin typeface="Museo Sans 100"/>
                <a:cs typeface="Museo Sans 100"/>
              </a:rPr>
              <a:t>r</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 &amp; </a:t>
            </a:r>
            <a:r>
              <a:rPr lang="en-GB" sz="1200" spc="-10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rade,  and Financial and P</a:t>
            </a:r>
            <a:r>
              <a:rPr lang="en-GB" sz="1200" spc="-15" dirty="0" smtClean="0">
                <a:solidFill>
                  <a:srgbClr val="231F20"/>
                </a:solidFill>
                <a:latin typeface="Museo Sans 100"/>
                <a:cs typeface="Museo Sans 100"/>
              </a:rPr>
              <a:t>r</a:t>
            </a:r>
            <a:r>
              <a:rPr lang="en-GB" sz="1200" spc="-5" dirty="0" smtClean="0">
                <a:solidFill>
                  <a:srgbClr val="231F20"/>
                </a:solidFill>
                <a:latin typeface="Museo Sans 100"/>
                <a:cs typeface="Museo Sans 100"/>
              </a:rPr>
              <a:t>of</a:t>
            </a:r>
            <a:r>
              <a:rPr lang="en-GB" sz="1200" spc="0" dirty="0" smtClean="0">
                <a:solidFill>
                  <a:srgbClr val="231F20"/>
                </a:solidFill>
                <a:latin typeface="Museo Sans 100"/>
                <a:cs typeface="Museo Sans 100"/>
              </a:rPr>
              <a:t>essional Servi</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es and the </a:t>
            </a:r>
            <a:r>
              <a:rPr lang="en-GB" sz="1200" spc="-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eal Est</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 value chain</a:t>
            </a:r>
          </a:p>
          <a:p>
            <a:pPr marL="12700" marR="12700" algn="just">
              <a:lnSpc>
                <a:spcPct val="120300"/>
              </a:lnSpc>
            </a:pPr>
            <a:endParaRPr lang="pt-PT" sz="1200" spc="0" dirty="0" smtClean="0">
              <a:solidFill>
                <a:srgbClr val="231F20"/>
              </a:solidFill>
              <a:latin typeface="Museo Sans 100"/>
              <a:cs typeface="Museo Sans 100"/>
            </a:endParaRPr>
          </a:p>
          <a:p>
            <a:pPr marL="12700" marR="7883525" algn="just">
              <a:lnSpc>
                <a:spcPct val="100000"/>
              </a:lnSpc>
            </a:pPr>
            <a:r>
              <a:rPr lang="en-GB" sz="1200" dirty="0" smtClean="0">
                <a:solidFill>
                  <a:srgbClr val="231F20"/>
                </a:solidFill>
                <a:latin typeface="Museo Sans 100"/>
                <a:cs typeface="Museo Sans 100"/>
              </a:rPr>
              <a:t>4.”LISBO</a:t>
            </a:r>
            <a:r>
              <a:rPr lang="en-GB" sz="1200" spc="-15" dirty="0" smtClean="0">
                <a:solidFill>
                  <a:srgbClr val="231F20"/>
                </a:solidFill>
                <a:latin typeface="Museo Sans 100"/>
                <a:cs typeface="Museo Sans 100"/>
              </a:rPr>
              <a:t>N</a:t>
            </a:r>
            <a:r>
              <a:rPr lang="en-GB" sz="1200" spc="0" dirty="0" smtClean="0">
                <a:solidFill>
                  <a:srgbClr val="231F20"/>
                </a:solidFill>
                <a:latin typeface="Museo Sans 100"/>
                <a:cs typeface="Museo Sans 100"/>
              </a:rPr>
              <a:t>: S</a:t>
            </a:r>
            <a:r>
              <a:rPr lang="en-GB" sz="1200" spc="-4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ARTUP CI</a:t>
            </a:r>
            <a:r>
              <a:rPr lang="en-GB" sz="1200" spc="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Y”</a:t>
            </a:r>
            <a:endParaRPr lang="en-GB" sz="1200" dirty="0" smtClean="0">
              <a:latin typeface="Museo Sans 100"/>
              <a:cs typeface="Museo Sans 100"/>
            </a:endParaRPr>
          </a:p>
          <a:p>
            <a:pPr>
              <a:lnSpc>
                <a:spcPts val="1300"/>
              </a:lnSpc>
              <a:spcBef>
                <a:spcPts val="0"/>
              </a:spcBef>
            </a:pPr>
            <a:endParaRPr lang="en-GB" sz="2400" dirty="0" smtClean="0"/>
          </a:p>
          <a:p>
            <a:pPr marL="12700" marR="13335" algn="just">
              <a:lnSpc>
                <a:spcPct val="120300"/>
              </a:lnSpc>
            </a:pP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se</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on</a:t>
            </a:r>
            <a:r>
              <a:rPr lang="en-GB" sz="1200" spc="0" dirty="0" smtClean="0">
                <a:solidFill>
                  <a:srgbClr val="231F20"/>
                </a:solidFill>
                <a:latin typeface="Museo Sans 100"/>
                <a:cs typeface="Museo Sans 100"/>
              </a:rPr>
              <a:t>d</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drive</a:t>
            </a:r>
            <a:r>
              <a:rPr lang="en-GB" sz="1200" spc="0" dirty="0" smtClean="0">
                <a:solidFill>
                  <a:srgbClr val="231F20"/>
                </a:solidFill>
                <a:latin typeface="Museo Sans 100"/>
                <a:cs typeface="Museo Sans 100"/>
              </a:rPr>
              <a:t>r</a:t>
            </a:r>
            <a:r>
              <a:rPr lang="en-GB" sz="1200" spc="-3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thi</a:t>
            </a:r>
            <a:r>
              <a:rPr lang="en-GB" sz="1200" spc="0" dirty="0" smtClean="0">
                <a:solidFill>
                  <a:srgbClr val="231F20"/>
                </a:solidFill>
                <a:latin typeface="Museo Sans 100"/>
                <a:cs typeface="Museo Sans 100"/>
              </a:rPr>
              <a:t>s</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str</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teg</a:t>
            </a:r>
            <a:r>
              <a:rPr lang="en-GB" sz="1200" spc="0" dirty="0" smtClean="0">
                <a:solidFill>
                  <a:srgbClr val="231F20"/>
                </a:solidFill>
                <a:latin typeface="Museo Sans 100"/>
                <a:cs typeface="Museo Sans 100"/>
              </a:rPr>
              <a:t>y</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aim</a:t>
            </a:r>
            <a:r>
              <a:rPr lang="en-GB" sz="1200" spc="0" dirty="0" smtClean="0">
                <a:solidFill>
                  <a:srgbClr val="231F20"/>
                </a:solidFill>
                <a:latin typeface="Museo Sans 100"/>
                <a:cs typeface="Museo Sans 100"/>
              </a:rPr>
              <a:t>s</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trans</a:t>
            </a:r>
            <a:r>
              <a:rPr lang="en-GB" sz="1200" spc="-15" dirty="0" smtClean="0">
                <a:solidFill>
                  <a:srgbClr val="231F20"/>
                </a:solidFill>
                <a:latin typeface="Museo Sans 100"/>
                <a:cs typeface="Museo Sans 100"/>
              </a:rPr>
              <a:t>f</a:t>
            </a:r>
            <a:r>
              <a:rPr lang="en-GB" sz="1200" spc="-10" dirty="0" smtClean="0">
                <a:solidFill>
                  <a:srgbClr val="231F20"/>
                </a:solidFill>
                <a:latin typeface="Museo Sans 100"/>
                <a:cs typeface="Museo Sans 100"/>
              </a:rPr>
              <a:t>or</a:t>
            </a:r>
            <a:r>
              <a:rPr lang="en-GB" sz="1200" spc="0" dirty="0" smtClean="0">
                <a:solidFill>
                  <a:srgbClr val="231F20"/>
                </a:solidFill>
                <a:latin typeface="Museo Sans 100"/>
                <a:cs typeface="Museo Sans 100"/>
              </a:rPr>
              <a:t>m</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3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G</a:t>
            </a:r>
            <a:r>
              <a:rPr lang="en-GB" sz="1200" spc="-45" dirty="0" smtClean="0">
                <a:solidFill>
                  <a:srgbClr val="231F20"/>
                </a:solidFill>
                <a:latin typeface="Museo Sans 100"/>
                <a:cs typeface="Museo Sans 100"/>
              </a:rPr>
              <a:t>L</a:t>
            </a:r>
            <a:r>
              <a:rPr lang="en-GB" sz="1200" spc="-10" dirty="0" smtClean="0">
                <a:solidFill>
                  <a:srgbClr val="231F20"/>
                </a:solidFill>
                <a:latin typeface="Museo Sans 100"/>
                <a:cs typeface="Museo Sans 100"/>
              </a:rPr>
              <a:t>OBA</a:t>
            </a:r>
            <a:r>
              <a:rPr lang="en-GB" sz="1200" spc="0" dirty="0" smtClean="0">
                <a:solidFill>
                  <a:srgbClr val="231F20"/>
                </a:solidFill>
                <a:latin typeface="Museo Sans 100"/>
                <a:cs typeface="Museo Sans 100"/>
              </a:rPr>
              <a:t>L</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T</a:t>
            </a:r>
            <a:r>
              <a:rPr lang="en-GB" sz="1200" spc="-10" dirty="0" smtClean="0">
                <a:solidFill>
                  <a:srgbClr val="231F20"/>
                </a:solidFill>
                <a:latin typeface="Museo Sans 100"/>
                <a:cs typeface="Museo Sans 100"/>
              </a:rPr>
              <a:t>ARTU</a:t>
            </a:r>
            <a:r>
              <a:rPr lang="en-GB" sz="1200" spc="0" dirty="0" smtClean="0">
                <a:solidFill>
                  <a:srgbClr val="231F20"/>
                </a:solidFill>
                <a:latin typeface="Museo Sans 100"/>
                <a:cs typeface="Museo Sans 100"/>
              </a:rPr>
              <a:t>P</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CI</a:t>
            </a:r>
            <a:r>
              <a:rPr lang="en-GB" sz="1200" spc="-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Y</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ondition</a:t>
            </a:r>
            <a:r>
              <a:rPr lang="en-GB" sz="1200" spc="0" dirty="0" smtClean="0">
                <a:solidFill>
                  <a:srgbClr val="231F20"/>
                </a:solidFill>
                <a:latin typeface="Museo Sans 100"/>
                <a:cs typeface="Museo Sans 100"/>
              </a:rPr>
              <a:t>s</a:t>
            </a:r>
            <a:r>
              <a:rPr lang="en-GB" sz="1200" spc="-3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f</a:t>
            </a:r>
            <a:r>
              <a:rPr lang="en-GB" sz="1200" spc="-1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mo</a:t>
            </a:r>
            <a:r>
              <a:rPr lang="en-GB" sz="1200" spc="-2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peopl</a:t>
            </a:r>
            <a:r>
              <a:rPr lang="en-GB" sz="1200" spc="0"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expan</a:t>
            </a:r>
            <a:r>
              <a:rPr lang="en-GB" sz="1200" spc="0" dirty="0" smtClean="0">
                <a:solidFill>
                  <a:srgbClr val="231F20"/>
                </a:solidFill>
                <a:latin typeface="Museo Sans 100"/>
                <a:cs typeface="Museo Sans 100"/>
              </a:rPr>
              <a:t>d</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thei</a:t>
            </a:r>
            <a:r>
              <a:rPr lang="en-GB" sz="1200" spc="0" dirty="0" smtClean="0">
                <a:solidFill>
                  <a:srgbClr val="231F20"/>
                </a:solidFill>
                <a:latin typeface="Museo Sans 100"/>
                <a:cs typeface="Museo Sans 100"/>
              </a:rPr>
              <a:t>r</a:t>
            </a:r>
            <a:r>
              <a:rPr lang="en-GB" sz="1200" spc="-30"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ompanie</a:t>
            </a:r>
            <a:r>
              <a:rPr lang="en-GB" sz="1200" spc="0" dirty="0" smtClean="0">
                <a:solidFill>
                  <a:srgbClr val="231F20"/>
                </a:solidFill>
                <a:latin typeface="Museo Sans 100"/>
                <a:cs typeface="Museo Sans 100"/>
              </a:rPr>
              <a:t>s</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3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businesses i</a:t>
            </a:r>
            <a:r>
              <a:rPr lang="en-GB" sz="1200" spc="0" dirty="0" smtClean="0">
                <a:solidFill>
                  <a:srgbClr val="231F20"/>
                </a:solidFill>
                <a:latin typeface="Museo Sans 100"/>
                <a:cs typeface="Museo Sans 100"/>
              </a:rPr>
              <a:t>n</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ortugues</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capital</a:t>
            </a:r>
            <a:r>
              <a:rPr lang="en-GB" sz="1200" spc="0" dirty="0" smtClean="0">
                <a:solidFill>
                  <a:srgbClr val="231F20"/>
                </a:solidFill>
                <a:latin typeface="Museo Sans 100"/>
                <a:cs typeface="Museo Sans 100"/>
              </a:rPr>
              <a:t>.</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wa</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entl</a:t>
            </a:r>
            <a:r>
              <a:rPr lang="en-GB" sz="1200" spc="0" dirty="0" smtClean="0">
                <a:solidFill>
                  <a:srgbClr val="231F20"/>
                </a:solidFill>
                <a:latin typeface="Museo Sans 100"/>
                <a:cs typeface="Museo Sans 100"/>
              </a:rPr>
              <a:t>y</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electe</a:t>
            </a:r>
            <a:r>
              <a:rPr lang="en-GB" sz="1200" spc="0" dirty="0" smtClean="0">
                <a:solidFill>
                  <a:srgbClr val="231F20"/>
                </a:solidFill>
                <a:latin typeface="Museo Sans 100"/>
                <a:cs typeface="Museo Sans 100"/>
              </a:rPr>
              <a:t>d</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y</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Committe</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egion</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a:t>
            </a:r>
            <a:r>
              <a:rPr lang="en-GB" sz="1200" spc="-10" dirty="0" smtClean="0">
                <a:solidFill>
                  <a:srgbClr val="231F20"/>
                </a:solidFill>
                <a:latin typeface="Museo Sans 100"/>
                <a:cs typeface="Museo Sans 100"/>
              </a:rPr>
              <a:t>Eu</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opea</a:t>
            </a:r>
            <a:r>
              <a:rPr lang="en-GB" sz="1200" spc="0" dirty="0" smtClean="0">
                <a:solidFill>
                  <a:srgbClr val="231F20"/>
                </a:solidFill>
                <a:latin typeface="Museo Sans 100"/>
                <a:cs typeface="Museo Sans 100"/>
              </a:rPr>
              <a:t>n</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Ent</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ep</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eneuria</a:t>
            </a:r>
            <a:r>
              <a:rPr lang="en-GB" sz="1200" spc="0" dirty="0" smtClean="0">
                <a:solidFill>
                  <a:srgbClr val="231F20"/>
                </a:solidFill>
                <a:latin typeface="Museo Sans 100"/>
                <a:cs typeface="Museo Sans 100"/>
              </a:rPr>
              <a:t>l</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egio</a:t>
            </a:r>
            <a:r>
              <a:rPr lang="en-GB" sz="1200" spc="0" dirty="0" smtClean="0">
                <a:solidFill>
                  <a:srgbClr val="231F20"/>
                </a:solidFill>
                <a:latin typeface="Museo Sans 100"/>
                <a:cs typeface="Museo Sans 100"/>
              </a:rPr>
              <a:t>n</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2015”</a:t>
            </a:r>
            <a:r>
              <a:rPr lang="en-GB" sz="1200" spc="0" dirty="0" smtClean="0">
                <a:solidFill>
                  <a:srgbClr val="231F20"/>
                </a:solidFill>
                <a:latin typeface="Museo Sans 100"/>
                <a:cs typeface="Museo Sans 100"/>
              </a:rPr>
              <a:t>,</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awa</a:t>
            </a:r>
            <a:r>
              <a:rPr lang="en-GB" sz="1200" spc="-2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d</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1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wa</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f</a:t>
            </a:r>
            <a:r>
              <a:rPr lang="en-GB" sz="1200" spc="-1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firs</a:t>
            </a:r>
            <a:r>
              <a:rPr lang="en-GB" sz="1200" spc="0" dirty="0" smtClean="0">
                <a:solidFill>
                  <a:srgbClr val="231F20"/>
                </a:solidFill>
                <a:latin typeface="Museo Sans 100"/>
                <a:cs typeface="Museo Sans 100"/>
              </a:rPr>
              <a:t>t</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tim</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give</a:t>
            </a:r>
            <a:r>
              <a:rPr lang="en-GB" sz="1200" spc="0" dirty="0" smtClean="0">
                <a:solidFill>
                  <a:srgbClr val="231F20"/>
                </a:solidFill>
                <a:latin typeface="Museo Sans 100"/>
                <a:cs typeface="Museo Sans 100"/>
              </a:rPr>
              <a:t>n</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Eu</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opean cit</a:t>
            </a:r>
            <a:r>
              <a:rPr lang="en-GB" sz="1200" spc="0" dirty="0" smtClean="0">
                <a:solidFill>
                  <a:srgbClr val="231F20"/>
                </a:solidFill>
                <a:latin typeface="Museo Sans 100"/>
                <a:cs typeface="Museo Sans 100"/>
              </a:rPr>
              <a:t>y</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ogni</a:t>
            </a:r>
            <a:r>
              <a:rPr lang="en-GB" sz="1200" spc="-20" dirty="0" smtClean="0">
                <a:solidFill>
                  <a:srgbClr val="231F20"/>
                </a:solidFill>
                <a:latin typeface="Museo Sans 100"/>
                <a:cs typeface="Museo Sans 100"/>
              </a:rPr>
              <a:t>z</a:t>
            </a:r>
            <a:r>
              <a:rPr lang="en-GB" sz="1200" spc="-10"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str</a:t>
            </a:r>
            <a:r>
              <a:rPr lang="en-GB" sz="1200" spc="-1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teg</a:t>
            </a:r>
            <a:r>
              <a:rPr lang="en-GB" sz="1200" spc="0" dirty="0" smtClean="0">
                <a:solidFill>
                  <a:srgbClr val="231F20"/>
                </a:solidFill>
                <a:latin typeface="Museo Sans 100"/>
                <a:cs typeface="Museo Sans 100"/>
              </a:rPr>
              <a:t>y</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1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ha</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bee</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develope</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y</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field</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ent</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ep</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eneurshi</a:t>
            </a:r>
            <a:r>
              <a:rPr lang="en-GB" sz="1200" spc="0" dirty="0" smtClean="0">
                <a:solidFill>
                  <a:srgbClr val="231F20"/>
                </a:solidFill>
                <a:latin typeface="Museo Sans 100"/>
                <a:cs typeface="Museo Sans 100"/>
              </a:rPr>
              <a:t>p</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suppor</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SME</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self-employment</a:t>
            </a:r>
            <a:r>
              <a:rPr lang="en-GB" sz="1200" spc="0" dirty="0" smtClean="0">
                <a:solidFill>
                  <a:srgbClr val="231F20"/>
                </a:solidFill>
                <a:latin typeface="Museo Sans 100"/>
                <a:cs typeface="Museo Sans 100"/>
              </a:rPr>
              <a: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Mo</a:t>
            </a:r>
            <a:r>
              <a:rPr lang="en-GB" sz="1200" spc="-2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entl</a:t>
            </a:r>
            <a:r>
              <a:rPr lang="en-GB" sz="1200" spc="-3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wa</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cit</a:t>
            </a:r>
            <a:r>
              <a:rPr lang="en-GB" sz="1200" spc="0" dirty="0" smtClean="0">
                <a:solidFill>
                  <a:srgbClr val="231F20"/>
                </a:solidFill>
                <a:latin typeface="Museo Sans 100"/>
                <a:cs typeface="Museo Sans 100"/>
              </a:rPr>
              <a:t>y</a:t>
            </a:r>
            <a:r>
              <a:rPr lang="en-GB" sz="1200" spc="-4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chosen t</a:t>
            </a:r>
            <a:r>
              <a:rPr lang="en-GB" sz="1200" spc="0" dirty="0" smtClean="0">
                <a:solidFill>
                  <a:srgbClr val="231F20"/>
                </a:solidFill>
                <a:latin typeface="Museo Sans 100"/>
                <a:cs typeface="Museo Sans 100"/>
              </a:rPr>
              <a:t>o</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hos</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f</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m</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201</a:t>
            </a:r>
            <a:r>
              <a:rPr lang="en-GB" sz="1200" spc="0" dirty="0" smtClean="0">
                <a:solidFill>
                  <a:srgbClr val="231F20"/>
                </a:solidFill>
                <a:latin typeface="Museo Sans 100"/>
                <a:cs typeface="Museo Sans 100"/>
              </a:rPr>
              <a:t>6</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201</a:t>
            </a:r>
            <a:r>
              <a:rPr lang="en-GB" sz="1200" spc="0" dirty="0" smtClean="0">
                <a:solidFill>
                  <a:srgbClr val="231F20"/>
                </a:solidFill>
                <a:latin typeface="Museo Sans 100"/>
                <a:cs typeface="Museo Sans 100"/>
              </a:rPr>
              <a:t>8</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WE</a:t>
            </a:r>
            <a:r>
              <a:rPr lang="en-GB" sz="1200" spc="0" dirty="0" smtClean="0">
                <a:solidFill>
                  <a:srgbClr val="231F20"/>
                </a:solidFill>
                <a:latin typeface="Museo Sans 100"/>
                <a:cs typeface="Museo Sans 100"/>
              </a:rPr>
              <a:t>B</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SUMMI</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Eu</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ope’</a:t>
            </a:r>
            <a:r>
              <a:rPr lang="en-GB" sz="1200" spc="0" dirty="0" smtClean="0">
                <a:solidFill>
                  <a:srgbClr val="231F20"/>
                </a:solidFill>
                <a:latin typeface="Museo Sans 100"/>
                <a:cs typeface="Museo Sans 100"/>
              </a:rPr>
              <a:t>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la</a:t>
            </a:r>
            <a:r>
              <a:rPr lang="en-GB" sz="1200" spc="-15"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ges</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mos</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importan</a:t>
            </a:r>
            <a:r>
              <a:rPr lang="en-GB" sz="1200" spc="0"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technolog</a:t>
            </a:r>
            <a:r>
              <a:rPr lang="en-GB" sz="1200" spc="0" dirty="0" smtClean="0">
                <a:solidFill>
                  <a:srgbClr val="231F20"/>
                </a:solidFill>
                <a:latin typeface="Museo Sans 100"/>
                <a:cs typeface="Museo Sans 100"/>
              </a:rPr>
              <a:t>y</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Co</a:t>
            </a:r>
            <a:r>
              <a:rPr lang="en-GB" sz="1200" spc="-15" dirty="0" smtClean="0">
                <a:solidFill>
                  <a:srgbClr val="231F20"/>
                </a:solidFill>
                <a:latin typeface="Museo Sans 100"/>
                <a:cs typeface="Museo Sans 100"/>
              </a:rPr>
              <a:t>nf</a:t>
            </a:r>
            <a:r>
              <a:rPr lang="en-GB" sz="1200" spc="-1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r</a:t>
            </a:r>
            <a:r>
              <a:rPr lang="en-GB" sz="1200" spc="-10" dirty="0" smtClean="0">
                <a:solidFill>
                  <a:srgbClr val="231F20"/>
                </a:solidFill>
                <a:latin typeface="Museo Sans 100"/>
                <a:cs typeface="Museo Sans 100"/>
              </a:rPr>
              <a:t>en</a:t>
            </a:r>
            <a:r>
              <a:rPr lang="en-GB" sz="1200" spc="-1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Mar</a:t>
            </a:r>
            <a:r>
              <a:rPr lang="en-GB" sz="1200" spc="-20" dirty="0" smtClean="0">
                <a:solidFill>
                  <a:srgbClr val="231F20"/>
                </a:solidFill>
                <a:latin typeface="Museo Sans 100"/>
                <a:cs typeface="Museo Sans 100"/>
              </a:rPr>
              <a:t>k</a:t>
            </a:r>
            <a:r>
              <a:rPr lang="en-GB" sz="1200" spc="-10" dirty="0" smtClean="0">
                <a:solidFill>
                  <a:srgbClr val="231F20"/>
                </a:solidFill>
                <a:latin typeface="Museo Sans 100"/>
                <a:cs typeface="Museo Sans 100"/>
              </a:rPr>
              <a:t>etpla</a:t>
            </a:r>
            <a:r>
              <a:rPr lang="en-GB" sz="1200" spc="-15" dirty="0" smtClean="0">
                <a:solidFill>
                  <a:srgbClr val="231F20"/>
                </a:solidFill>
                <a:latin typeface="Museo Sans 100"/>
                <a:cs typeface="Museo Sans 100"/>
              </a:rPr>
              <a:t>c</a:t>
            </a:r>
            <a:r>
              <a:rPr lang="en-GB" sz="1200" spc="-10" dirty="0" smtClean="0">
                <a:solidFill>
                  <a:srgbClr val="231F20"/>
                </a:solidFill>
                <a:latin typeface="Museo Sans 100"/>
                <a:cs typeface="Museo Sans 100"/>
              </a:rPr>
              <a:t>e.</a:t>
            </a:r>
            <a:endParaRPr lang="en-GB" sz="1200" dirty="0" smtClean="0">
              <a:latin typeface="Museo Sans 100"/>
              <a:cs typeface="Museo Sans 100"/>
            </a:endParaRPr>
          </a:p>
          <a:p>
            <a:pPr marL="12700" marR="13335" algn="just">
              <a:lnSpc>
                <a:spcPct val="120300"/>
              </a:lnSpc>
            </a:pPr>
            <a:r>
              <a:rPr lang="en-GB" sz="1200" dirty="0" smtClean="0">
                <a:solidFill>
                  <a:srgbClr val="231F20"/>
                </a:solidFill>
                <a:latin typeface="Museo Sans 100"/>
                <a:cs typeface="Museo Sans 100"/>
              </a:rPr>
              <a:t>The</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starting</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point</a:t>
            </a:r>
            <a:r>
              <a:rPr lang="en-GB" sz="1200" spc="2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this</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tegy</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was</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2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ARTUP</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(ww</a:t>
            </a:r>
            <a:r>
              <a:rPr lang="en-GB" sz="1200" spc="-20"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.startuplisboa.pt)</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the</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city</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incub</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tor</a:t>
            </a:r>
            <a:r>
              <a:rPr lang="en-GB" sz="1200" spc="2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businesses</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cur</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ently</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has</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ee</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spa</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es</a:t>
            </a:r>
            <a:r>
              <a:rPr lang="en-GB" sz="1200" spc="2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incub</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tion</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2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 </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esiden</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ent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eneurs.</a:t>
            </a:r>
            <a:r>
              <a:rPr lang="en-GB" sz="1200" spc="-20"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F</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om</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2011</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Lisbon</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began</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to</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stimul</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te</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ent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ep</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eneurial</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e</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osystem,</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which</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cur</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ently</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has</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18</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incub</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tors</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5" dirty="0" smtClean="0">
                <a:solidFill>
                  <a:srgbClr val="231F20"/>
                </a:solidFill>
                <a:latin typeface="Museo Sans 100"/>
                <a:cs typeface="Museo Sans 100"/>
              </a:rPr>
              <a:t>cc</a:t>
            </a:r>
            <a:r>
              <a:rPr lang="en-GB" sz="1200" spc="0" dirty="0" smtClean="0">
                <a:solidFill>
                  <a:srgbClr val="231F20"/>
                </a:solidFill>
                <a:latin typeface="Museo Sans 100"/>
                <a:cs typeface="Museo Sans 100"/>
              </a:rPr>
              <a:t>eler</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tors,</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housing</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mo</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than</a:t>
            </a:r>
            <a:r>
              <a:rPr lang="en-GB" sz="1200" spc="-20"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475</a:t>
            </a:r>
            <a:r>
              <a:rPr lang="en-GB" sz="1200" spc="-20" dirty="0" smtClean="0">
                <a:solidFill>
                  <a:srgbClr val="231F20"/>
                </a:solidFill>
                <a:latin typeface="Museo Sans 100"/>
                <a:cs typeface="Museo Sans 100"/>
              </a:rPr>
              <a:t> </a:t>
            </a:r>
            <a:r>
              <a:rPr lang="en-GB" sz="1200" spc="0" dirty="0" err="1" smtClean="0">
                <a:solidFill>
                  <a:srgbClr val="231F20"/>
                </a:solidFill>
                <a:latin typeface="Museo Sans 100"/>
                <a:cs typeface="Museo Sans 100"/>
              </a:rPr>
              <a:t>startups</a:t>
            </a:r>
            <a:r>
              <a:rPr lang="en-GB" sz="1200" spc="0" dirty="0" smtClean="0">
                <a:solidFill>
                  <a:srgbClr val="231F20"/>
                </a:solidFill>
                <a:latin typeface="Museo Sans 100"/>
                <a:cs typeface="Museo Sans 100"/>
              </a:rPr>
              <a:t> and</a:t>
            </a:r>
            <a:r>
              <a:rPr lang="en-GB" sz="1200" spc="4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3</a:t>
            </a:r>
            <a:r>
              <a:rPr lang="en-GB" sz="1200" spc="-30" dirty="0" smtClean="0">
                <a:solidFill>
                  <a:srgbClr val="231F20"/>
                </a:solidFill>
                <a:latin typeface="Museo Sans 100"/>
                <a:cs typeface="Museo Sans 100"/>
              </a:rPr>
              <a:t>.</a:t>
            </a:r>
            <a:r>
              <a:rPr lang="en-GB" sz="1200" spc="0" dirty="0" smtClean="0">
                <a:solidFill>
                  <a:srgbClr val="231F20"/>
                </a:solidFill>
                <a:latin typeface="Museo Sans 100"/>
                <a:cs typeface="Museo Sans 100"/>
              </a:rPr>
              <a:t>000</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jobs,</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5</a:t>
            </a:r>
            <a:r>
              <a:rPr lang="en-GB" sz="1200" spc="45" dirty="0" smtClean="0">
                <a:solidFill>
                  <a:srgbClr val="231F20"/>
                </a:solidFill>
                <a:latin typeface="Museo Sans 100"/>
                <a:cs typeface="Museo Sans 100"/>
              </a:rPr>
              <a:t> </a:t>
            </a:r>
            <a:r>
              <a:rPr lang="en-GB" sz="1200" spc="-25" dirty="0" err="1" smtClean="0">
                <a:solidFill>
                  <a:srgbClr val="231F20"/>
                </a:solidFill>
                <a:latin typeface="Museo Sans 100"/>
                <a:cs typeface="Museo Sans 100"/>
              </a:rPr>
              <a:t>F</a:t>
            </a:r>
            <a:r>
              <a:rPr lang="en-GB" sz="1200" spc="0" dirty="0" err="1" smtClean="0">
                <a:solidFill>
                  <a:srgbClr val="231F20"/>
                </a:solidFill>
                <a:latin typeface="Museo Sans 100"/>
                <a:cs typeface="Museo Sans 100"/>
              </a:rPr>
              <a:t>abLabs</a:t>
            </a:r>
            <a:r>
              <a:rPr lang="en-GB" sz="1200" spc="0" dirty="0" smtClean="0">
                <a:solidFill>
                  <a:srgbClr val="231F20"/>
                </a:solidFill>
                <a:latin typeface="Museo Sans 100"/>
                <a:cs typeface="Museo Sans 100"/>
              </a:rPr>
              <a:t>,</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about</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+40</a:t>
            </a:r>
            <a:r>
              <a:rPr lang="en-GB" sz="1200" spc="4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oworking</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spa</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es</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st</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ong</a:t>
            </a:r>
            <a:r>
              <a:rPr lang="en-GB" sz="1200" spc="4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ommunity</a:t>
            </a:r>
            <a:r>
              <a:rPr lang="en-GB" sz="1200" spc="45" dirty="0" smtClean="0">
                <a:solidFill>
                  <a:srgbClr val="231F20"/>
                </a:solidFill>
                <a:latin typeface="Museo Sans 100"/>
                <a:cs typeface="Museo Sans 100"/>
              </a:rPr>
              <a:t>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Business</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Angels</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and</a:t>
            </a:r>
            <a:r>
              <a:rPr lang="en-GB" sz="1200" spc="45" dirty="0" smtClean="0">
                <a:solidFill>
                  <a:srgbClr val="231F20"/>
                </a:solidFill>
                <a:latin typeface="Museo Sans 100"/>
                <a:cs typeface="Museo Sans 100"/>
              </a:rPr>
              <a:t> </a:t>
            </a:r>
            <a:r>
              <a:rPr lang="en-GB" sz="1200" spc="-30" dirty="0" smtClean="0">
                <a:solidFill>
                  <a:srgbClr val="231F20"/>
                </a:solidFill>
                <a:latin typeface="Museo Sans 100"/>
                <a:cs typeface="Museo Sans 100"/>
              </a:rPr>
              <a:t>V</a:t>
            </a:r>
            <a:r>
              <a:rPr lang="en-GB" sz="1200" spc="0" dirty="0" smtClean="0">
                <a:solidFill>
                  <a:srgbClr val="231F20"/>
                </a:solidFill>
                <a:latin typeface="Museo Sans 100"/>
                <a:cs typeface="Museo Sans 100"/>
              </a:rPr>
              <a:t>entu</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Capital</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investors.</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In</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November</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2016</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it</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was</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launched</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MADE</a:t>
            </a:r>
            <a:r>
              <a:rPr lang="en-GB" sz="1200" spc="4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OF LISB</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A - The new digital pl</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5" dirty="0" smtClean="0">
                <a:solidFill>
                  <a:srgbClr val="231F20"/>
                </a:solidFill>
                <a:latin typeface="Museo Sans 100"/>
                <a:cs typeface="Museo Sans 100"/>
              </a:rPr>
              <a:t>f</a:t>
            </a:r>
            <a:r>
              <a:rPr lang="en-GB" sz="1200" spc="0" dirty="0" smtClean="0">
                <a:solidFill>
                  <a:srgbClr val="231F20"/>
                </a:solidFill>
                <a:latin typeface="Museo Sans 100"/>
                <a:cs typeface="Museo Sans 100"/>
              </a:rPr>
              <a:t>orm </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all the Lisbon-based Innov</a:t>
            </a:r>
            <a:r>
              <a:rPr lang="en-GB" sz="1200" spc="-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tors (ww</a:t>
            </a:r>
            <a:r>
              <a:rPr lang="en-GB" sz="1200" spc="-20"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.made</a:t>
            </a:r>
            <a:r>
              <a:rPr lang="en-GB" sz="1200" spc="-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flisboa.</a:t>
            </a:r>
            <a:r>
              <a:rPr lang="en-GB" sz="1200" spc="-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om).</a:t>
            </a:r>
            <a:endParaRPr lang="en-GB" sz="1200" dirty="0" smtClean="0">
              <a:latin typeface="Museo Sans 100"/>
              <a:cs typeface="Museo Sans 100"/>
            </a:endParaRPr>
          </a:p>
          <a:p>
            <a:pPr marL="12700" marR="12700" algn="just">
              <a:lnSpc>
                <a:spcPct val="120300"/>
              </a:lnSpc>
            </a:pP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shoul</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esse</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3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str</a:t>
            </a:r>
            <a:r>
              <a:rPr lang="en-GB" sz="1200" spc="-3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teg</a:t>
            </a:r>
            <a:r>
              <a:rPr lang="en-GB" sz="1200" spc="0" dirty="0" smtClean="0">
                <a:solidFill>
                  <a:srgbClr val="231F20"/>
                </a:solidFill>
                <a:latin typeface="Museo Sans 100"/>
                <a:cs typeface="Museo Sans 100"/>
              </a:rPr>
              <a:t>y</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3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ha</a:t>
            </a:r>
            <a:r>
              <a:rPr lang="en-GB" sz="1200" spc="0" dirty="0" smtClean="0">
                <a:solidFill>
                  <a:srgbClr val="231F20"/>
                </a:solidFill>
                <a:latin typeface="Museo Sans 100"/>
                <a:cs typeface="Museo Sans 100"/>
              </a:rPr>
              <a:t>s</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bee</a:t>
            </a:r>
            <a:r>
              <a:rPr lang="en-GB" sz="1200" spc="0" dirty="0" smtClean="0">
                <a:solidFill>
                  <a:srgbClr val="231F20"/>
                </a:solidFill>
                <a:latin typeface="Museo Sans 100"/>
                <a:cs typeface="Museo Sans 100"/>
              </a:rPr>
              <a:t>n</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develope</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fiel</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3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ent</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eneurshi</a:t>
            </a:r>
            <a:r>
              <a:rPr lang="en-GB" sz="1200" spc="0" dirty="0" smtClean="0">
                <a:solidFill>
                  <a:srgbClr val="231F20"/>
                </a:solidFill>
                <a:latin typeface="Museo Sans 100"/>
                <a:cs typeface="Museo Sans 100"/>
              </a:rPr>
              <a:t>p</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aim</a:t>
            </a:r>
            <a:r>
              <a:rPr lang="en-GB" sz="1200" spc="0" dirty="0" smtClean="0">
                <a:solidFill>
                  <a:srgbClr val="231F20"/>
                </a:solidFill>
                <a:latin typeface="Museo Sans 100"/>
                <a:cs typeface="Museo Sans 100"/>
              </a:rPr>
              <a:t>s</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mee</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dif</a:t>
            </a:r>
            <a:r>
              <a:rPr lang="en-GB" sz="1200" spc="-3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e</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peopl</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needs</a:t>
            </a:r>
            <a:r>
              <a:rPr lang="en-GB" sz="1200" spc="0" dirty="0" smtClean="0">
                <a:solidFill>
                  <a:srgbClr val="231F20"/>
                </a:solidFill>
                <a:latin typeface="Museo Sans 100"/>
                <a:cs typeface="Museo Sans 100"/>
              </a:rPr>
              <a: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3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wa</a:t>
            </a:r>
            <a:r>
              <a:rPr lang="en-GB" sz="1200" spc="0" dirty="0" smtClean="0">
                <a:solidFill>
                  <a:srgbClr val="231F20"/>
                </a:solidFill>
                <a:latin typeface="Museo Sans 100"/>
                <a:cs typeface="Museo Sans 100"/>
              </a:rPr>
              <a:t>s</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easo</a:t>
            </a:r>
            <a:r>
              <a:rPr lang="en-GB" sz="1200" spc="0" dirty="0" smtClean="0">
                <a:solidFill>
                  <a:srgbClr val="231F20"/>
                </a:solidFill>
                <a:latin typeface="Museo Sans 100"/>
                <a:cs typeface="Museo Sans 100"/>
              </a:rPr>
              <a:t>n</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wh</a:t>
            </a:r>
            <a:r>
              <a:rPr lang="en-GB" sz="1200" spc="0" dirty="0" smtClean="0">
                <a:solidFill>
                  <a:srgbClr val="231F20"/>
                </a:solidFill>
                <a:latin typeface="Museo Sans 100"/>
                <a:cs typeface="Museo Sans 100"/>
              </a:rPr>
              <a:t>y</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t</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wa</a:t>
            </a:r>
            <a:r>
              <a:rPr lang="en-GB" sz="1200" spc="0" dirty="0" smtClean="0">
                <a:solidFill>
                  <a:srgbClr val="231F20"/>
                </a:solidFill>
                <a:latin typeface="Museo Sans 100"/>
                <a:cs typeface="Museo Sans 100"/>
              </a:rPr>
              <a:t>s</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a:t>
            </a:r>
            <a:r>
              <a:rPr lang="en-GB" sz="1200" spc="-3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a:t>
            </a:r>
            <a:r>
              <a:rPr lang="en-GB" sz="1200" spc="0" dirty="0" smtClean="0">
                <a:solidFill>
                  <a:srgbClr val="231F20"/>
                </a:solidFill>
                <a:latin typeface="Museo Sans 100"/>
                <a:cs typeface="Museo Sans 100"/>
              </a:rPr>
              <a:t>d</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mic</a:t>
            </a:r>
            <a:r>
              <a:rPr lang="en-GB" sz="1200" spc="-3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o </a:t>
            </a:r>
            <a:r>
              <a:rPr lang="en-GB" sz="1200" spc="-25" dirty="0" smtClean="0">
                <a:solidFill>
                  <a:srgbClr val="231F20"/>
                </a:solidFill>
                <a:latin typeface="Museo Sans 100"/>
                <a:cs typeface="Museo Sans 100"/>
              </a:rPr>
              <a:t>ent</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eneurshi</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ogra</a:t>
            </a:r>
            <a:r>
              <a:rPr lang="en-GB" sz="1200" spc="0" dirty="0" smtClean="0">
                <a:solidFill>
                  <a:srgbClr val="231F20"/>
                </a:solidFill>
                <a:latin typeface="Museo Sans 100"/>
                <a:cs typeface="Museo Sans 100"/>
              </a:rPr>
              <a:t>m</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a:t>
            </a:r>
            <a:r>
              <a:rPr lang="en-GB" sz="1200" spc="-3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A</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EMPREEEND</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di</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ecte</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smal</a:t>
            </a:r>
            <a:r>
              <a:rPr lang="en-GB" sz="1200" spc="0" dirty="0" smtClean="0">
                <a:solidFill>
                  <a:srgbClr val="231F20"/>
                </a:solidFill>
                <a:latin typeface="Museo Sans 100"/>
                <a:cs typeface="Museo Sans 100"/>
              </a:rPr>
              <a:t>l</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businesses</a:t>
            </a:r>
            <a:r>
              <a:rPr lang="en-GB" sz="1200" spc="0"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80" dirty="0" smtClean="0">
                <a:solidFill>
                  <a:srgbClr val="231F20"/>
                </a:solidFill>
                <a:latin typeface="Museo Sans 100"/>
                <a:cs typeface="Museo Sans 100"/>
              </a:rPr>
              <a:t>Y</a:t>
            </a:r>
            <a:r>
              <a:rPr lang="en-GB" sz="1200" spc="-25" dirty="0" smtClean="0">
                <a:solidFill>
                  <a:srgbClr val="231F20"/>
                </a:solidFill>
                <a:latin typeface="Museo Sans 100"/>
                <a:cs typeface="Museo Sans 100"/>
              </a:rPr>
              <a:t>out</a:t>
            </a:r>
            <a:r>
              <a:rPr lang="en-GB" sz="1200" spc="0" dirty="0" smtClean="0">
                <a:solidFill>
                  <a:srgbClr val="231F20"/>
                </a:solidFill>
                <a:latin typeface="Museo Sans 100"/>
                <a:cs typeface="Museo Sans 100"/>
              </a:rPr>
              <a:t>h</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Ent</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eneurshi</a:t>
            </a:r>
            <a:r>
              <a:rPr lang="en-GB" sz="1200" spc="0" dirty="0" smtClean="0">
                <a:solidFill>
                  <a:srgbClr val="231F20"/>
                </a:solidFill>
                <a:latin typeface="Museo Sans 100"/>
                <a:cs typeface="Museo Sans 100"/>
              </a:rPr>
              <a:t>p</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ogra</a:t>
            </a:r>
            <a:r>
              <a:rPr lang="en-GB" sz="1200" spc="0" dirty="0" smtClean="0">
                <a:solidFill>
                  <a:srgbClr val="231F20"/>
                </a:solidFill>
                <a:latin typeface="Museo Sans 100"/>
                <a:cs typeface="Museo Sans 100"/>
              </a:rPr>
              <a:t>m</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whic</a:t>
            </a:r>
            <a:r>
              <a:rPr lang="en-GB" sz="1200" spc="0" dirty="0" smtClean="0">
                <a:solidFill>
                  <a:srgbClr val="231F20"/>
                </a:solidFill>
                <a:latin typeface="Museo Sans 100"/>
                <a:cs typeface="Museo Sans 100"/>
              </a:rPr>
              <a:t>h</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2015/1</a:t>
            </a:r>
            <a:r>
              <a:rPr lang="en-GB" sz="1200" spc="0" dirty="0" smtClean="0">
                <a:solidFill>
                  <a:srgbClr val="231F20"/>
                </a:solidFill>
                <a:latin typeface="Museo Sans 100"/>
                <a:cs typeface="Museo Sans 100"/>
              </a:rPr>
              <a:t>6</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involve</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mo</a:t>
            </a:r>
            <a:r>
              <a:rPr lang="en-GB" sz="1200" spc="-3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a:t>
            </a:r>
            <a:r>
              <a:rPr lang="en-GB" sz="1200" spc="0" dirty="0" smtClean="0">
                <a:solidFill>
                  <a:srgbClr val="231F20"/>
                </a:solidFill>
                <a:latin typeface="Museo Sans 100"/>
                <a:cs typeface="Museo Sans 100"/>
              </a:rPr>
              <a:t>n</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6</a:t>
            </a:r>
            <a:r>
              <a:rPr lang="en-GB" sz="1200" spc="0" dirty="0" smtClean="0">
                <a:solidFill>
                  <a:srgbClr val="231F20"/>
                </a:solidFill>
                <a:latin typeface="Museo Sans 100"/>
                <a:cs typeface="Museo Sans 100"/>
              </a:rPr>
              <a:t>0</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school</a:t>
            </a:r>
            <a:r>
              <a:rPr lang="en-GB" sz="1200" spc="0" dirty="0" smtClean="0">
                <a:solidFill>
                  <a:srgbClr val="231F20"/>
                </a:solidFill>
                <a:latin typeface="Museo Sans 100"/>
                <a:cs typeface="Museo Sans 100"/>
              </a:rPr>
              <a:t>s</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15" dirty="0" smtClean="0">
                <a:solidFill>
                  <a:srgbClr val="231F20"/>
                </a:solidFill>
                <a:latin typeface="Museo Sans 100"/>
                <a:cs typeface="Museo Sans 100"/>
              </a:rPr>
              <a:t> </a:t>
            </a:r>
            <a:r>
              <a:rPr lang="en-GB" sz="1200" spc="-45" dirty="0" smtClean="0">
                <a:solidFill>
                  <a:srgbClr val="231F20"/>
                </a:solidFill>
                <a:latin typeface="Museo Sans 100"/>
                <a:cs typeface="Museo Sans 100"/>
              </a:rPr>
              <a:t>8</a:t>
            </a:r>
            <a:r>
              <a:rPr lang="en-GB" sz="1200" spc="-50" dirty="0" smtClean="0">
                <a:solidFill>
                  <a:srgbClr val="231F20"/>
                </a:solidFill>
                <a:latin typeface="Museo Sans 100"/>
                <a:cs typeface="Museo Sans 100"/>
              </a:rPr>
              <a:t>,</a:t>
            </a:r>
            <a:r>
              <a:rPr lang="en-GB" sz="1200" spc="-25" dirty="0" smtClean="0">
                <a:solidFill>
                  <a:srgbClr val="231F20"/>
                </a:solidFill>
                <a:latin typeface="Museo Sans 100"/>
                <a:cs typeface="Museo Sans 100"/>
              </a:rPr>
              <a:t>00</a:t>
            </a:r>
            <a:r>
              <a:rPr lang="en-GB" sz="1200" spc="0" dirty="0" smtClean="0">
                <a:solidFill>
                  <a:srgbClr val="231F20"/>
                </a:solidFill>
                <a:latin typeface="Museo Sans 100"/>
                <a:cs typeface="Museo Sans 100"/>
              </a:rPr>
              <a:t>0</a:t>
            </a:r>
            <a:r>
              <a:rPr lang="en-GB" sz="1200" spc="-1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child</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 an</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youn</a:t>
            </a:r>
            <a:r>
              <a:rPr lang="en-GB" sz="1200" spc="0" dirty="0" smtClean="0">
                <a:solidFill>
                  <a:srgbClr val="231F20"/>
                </a:solidFill>
                <a:latin typeface="Museo Sans 100"/>
                <a:cs typeface="Museo Sans 100"/>
              </a:rPr>
              <a:t>g</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student</a:t>
            </a:r>
            <a:r>
              <a:rPr lang="en-GB" sz="1200" spc="0" dirty="0" smtClean="0">
                <a:solidFill>
                  <a:srgbClr val="231F20"/>
                </a:solidFill>
                <a:latin typeface="Museo Sans 100"/>
                <a:cs typeface="Museo Sans 100"/>
              </a:rPr>
              <a:t>s</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f</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m</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cit</a:t>
            </a:r>
            <a:r>
              <a:rPr lang="en-GB" sz="1200" spc="0" dirty="0" smtClean="0">
                <a:solidFill>
                  <a:srgbClr val="231F20"/>
                </a:solidFill>
                <a:latin typeface="Museo Sans 100"/>
                <a:cs typeface="Museo Sans 100"/>
              </a:rPr>
              <a:t>y</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DEL</a:t>
            </a:r>
            <a:r>
              <a:rPr lang="en-GB" sz="1200" spc="0" dirty="0" smtClean="0">
                <a:solidFill>
                  <a:srgbClr val="231F20"/>
                </a:solidFill>
                <a:latin typeface="Museo Sans 100"/>
                <a:cs typeface="Museo Sans 100"/>
              </a:rPr>
              <a:t>I</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ojec</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di</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ecte</a:t>
            </a:r>
            <a:r>
              <a:rPr lang="en-GB" sz="1200" spc="0" dirty="0" smtClean="0">
                <a:solidFill>
                  <a:srgbClr val="231F20"/>
                </a:solidFill>
                <a:latin typeface="Museo Sans 100"/>
                <a:cs typeface="Museo Sans 100"/>
              </a:rPr>
              <a:t>d</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migran</a:t>
            </a:r>
            <a:r>
              <a:rPr lang="en-GB" sz="1200" spc="0" dirty="0" smtClean="0">
                <a:solidFill>
                  <a:srgbClr val="231F20"/>
                </a:solidFill>
                <a:latin typeface="Museo Sans 100"/>
                <a:cs typeface="Museo Sans 100"/>
              </a:rPr>
              <a:t>t</a:t>
            </a:r>
            <a:r>
              <a:rPr lang="en-GB" sz="1200" spc="-4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ent</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ep</a:t>
            </a:r>
            <a:r>
              <a:rPr lang="en-GB" sz="1200" spc="-3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eneurs.</a:t>
            </a:r>
          </a:p>
          <a:p>
            <a:pPr marL="12700" marR="12700" algn="just">
              <a:lnSpc>
                <a:spcPct val="120300"/>
              </a:lnSpc>
            </a:pPr>
            <a:endParaRPr lang="en-GB" sz="1200" dirty="0" smtClean="0">
              <a:latin typeface="Museo Sans 100"/>
              <a:cs typeface="Museo Sans 100"/>
            </a:endParaRPr>
          </a:p>
          <a:p>
            <a:pPr marL="12700" marR="12700" algn="just">
              <a:lnSpc>
                <a:spcPct val="120300"/>
              </a:lnSpc>
            </a:pPr>
            <a:endParaRPr lang="en-GB" sz="1200" dirty="0" smtClean="0">
              <a:latin typeface="Museo Sans 100"/>
              <a:cs typeface="Museo Sans 100"/>
            </a:endParaRPr>
          </a:p>
          <a:p>
            <a:pPr marL="12700" marR="12700" algn="just">
              <a:lnSpc>
                <a:spcPct val="120300"/>
              </a:lnSpc>
            </a:pPr>
            <a:endParaRPr lang="en-GB" sz="120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2</a:t>
            </a:fld>
            <a:endParaRPr lang="en-GB"/>
          </a:p>
        </p:txBody>
      </p:sp>
    </p:spTree>
    <p:extLst>
      <p:ext uri="{BB962C8B-B14F-4D97-AF65-F5344CB8AC3E}">
        <p14:creationId xmlns:p14="http://schemas.microsoft.com/office/powerpoint/2010/main" val="285748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ogra</a:t>
            </a:r>
            <a:r>
              <a:rPr lang="en-GB" sz="1200" spc="0" dirty="0" smtClean="0">
                <a:solidFill>
                  <a:srgbClr val="231F20"/>
                </a:solidFill>
                <a:latin typeface="Museo Sans 100"/>
                <a:cs typeface="Museo Sans 100"/>
              </a:rPr>
              <a:t>m</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eive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Gran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Jur</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Pri</a:t>
            </a:r>
            <a:r>
              <a:rPr lang="en-GB" sz="1200" spc="15" dirty="0" smtClean="0">
                <a:solidFill>
                  <a:srgbClr val="231F20"/>
                </a:solidFill>
                <a:latin typeface="Museo Sans 100"/>
                <a:cs typeface="Museo Sans 100"/>
              </a:rPr>
              <a:t>z</a:t>
            </a:r>
            <a:r>
              <a:rPr lang="en-GB" sz="1200" spc="0" dirty="0" smtClean="0">
                <a:solidFill>
                  <a:srgbClr val="231F20"/>
                </a:solidFill>
                <a:latin typeface="Museo Sans 100"/>
                <a:cs typeface="Museo Sans 100"/>
              </a:rPr>
              <a:t>e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a:t>
            </a:r>
            <a:r>
              <a:rPr lang="en-GB" sz="1200" spc="25" dirty="0" smtClean="0">
                <a:solidFill>
                  <a:srgbClr val="231F20"/>
                </a:solidFill>
                <a:latin typeface="Museo Sans 100"/>
                <a:cs typeface="Museo Sans 100"/>
              </a:rPr>
              <a:t>Eu</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opea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Enterpris</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omotion </a:t>
            </a:r>
            <a:r>
              <a:rPr lang="en-GB" sz="1200" spc="15"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wa</a:t>
            </a:r>
            <a:r>
              <a:rPr lang="en-GB" sz="1200" spc="15"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ds” in 2015</a:t>
            </a:r>
            <a:r>
              <a:rPr lang="en-GB" sz="1200" spc="0" dirty="0" smtClean="0">
                <a:solidFill>
                  <a:srgbClr val="231F20"/>
                </a:solidFill>
                <a:latin typeface="Museo Sans 100"/>
                <a:cs typeface="Museo Sans 100"/>
              </a:rPr>
              <a:t>,</a:t>
            </a:r>
            <a:r>
              <a:rPr lang="en-GB" sz="1200" spc="0" baseline="0" dirty="0" smtClean="0">
                <a:solidFill>
                  <a:srgbClr val="231F20"/>
                </a:solidFill>
                <a:latin typeface="Museo Sans 100"/>
                <a:cs typeface="Museo Sans 100"/>
              </a:rPr>
              <a:t> t</a:t>
            </a:r>
            <a:r>
              <a:rPr lang="en-GB" sz="1200" spc="25" dirty="0" smtClean="0">
                <a:solidFill>
                  <a:srgbClr val="231F20"/>
                </a:solidFill>
                <a:latin typeface="Museo Sans 100"/>
                <a:cs typeface="Museo Sans 100"/>
              </a:rPr>
              <a: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mos</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importan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awa</a:t>
            </a:r>
            <a:r>
              <a:rPr lang="en-GB" sz="1200" spc="1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given b</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Eu</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opea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Commissio</a:t>
            </a:r>
            <a:r>
              <a:rPr lang="en-GB" sz="1200" spc="0" dirty="0" smtClean="0">
                <a:solidFill>
                  <a:srgbClr val="231F20"/>
                </a:solidFill>
                <a:latin typeface="Museo Sans 100"/>
                <a:cs typeface="Museo Sans 100"/>
              </a:rPr>
              <a:t>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spc="25" dirty="0" smtClean="0">
                <a:solidFill>
                  <a:srgbClr val="231F20"/>
                </a:solidFill>
                <a:latin typeface="Museo Sans 100"/>
                <a:cs typeface="Museo Sans 100"/>
              </a:rPr>
              <a:t>It was considered a creative</a:t>
            </a:r>
            <a:r>
              <a:rPr lang="en-GB" sz="1200" spc="25" baseline="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and inspiring program</a:t>
            </a:r>
            <a:r>
              <a:rPr lang="en-GB" sz="1200" spc="25" baseline="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by the European</a:t>
            </a:r>
            <a:r>
              <a:rPr lang="en-GB" sz="1200" spc="25" baseline="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Commission </a:t>
            </a:r>
            <a:r>
              <a:rPr lang="en-GB" sz="1200" spc="25" baseline="0" dirty="0" smtClean="0">
                <a:solidFill>
                  <a:srgbClr val="231F20"/>
                </a:solidFill>
                <a:latin typeface="Museo Sans 100"/>
                <a:cs typeface="Museo Sans 100"/>
              </a:rPr>
              <a:t>and </a:t>
            </a:r>
            <a:r>
              <a:rPr lang="en-GB" sz="1200" spc="0" dirty="0" smtClean="0">
                <a:solidFill>
                  <a:srgbClr val="231F20"/>
                </a:solidFill>
                <a:latin typeface="Museo Sans 100"/>
                <a:cs typeface="Museo Sans 100"/>
              </a:rPr>
              <a:t>awarded</a:t>
            </a:r>
            <a:r>
              <a:rPr lang="en-GB" sz="1200" spc="55" dirty="0" smtClean="0">
                <a:solidFill>
                  <a:srgbClr val="231F20"/>
                </a:solidFill>
                <a:latin typeface="Museo Sans 100"/>
                <a:cs typeface="Museo Sans 100"/>
              </a:rPr>
              <a:t> as</a:t>
            </a:r>
            <a:r>
              <a:rPr lang="en-GB" sz="1200" spc="55" baseline="0" dirty="0" smtClean="0">
                <a:solidFill>
                  <a:srgbClr val="231F20"/>
                </a:solidFill>
                <a:latin typeface="Museo Sans 100"/>
                <a:cs typeface="Museo Sans 100"/>
              </a:rPr>
              <a:t> a</a:t>
            </a:r>
            <a:r>
              <a:rPr lang="en-GB" sz="1200" spc="55" dirty="0" smtClean="0">
                <a:solidFill>
                  <a:srgbClr val="231F20"/>
                </a:solidFill>
                <a:latin typeface="Museo Sans 100"/>
                <a:cs typeface="Museo Sans 100"/>
              </a:rPr>
              <a:t> good public practice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a</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a:t>
            </a:r>
            <a:r>
              <a:rPr lang="en-GB" sz="1200" spc="25" dirty="0" smtClean="0">
                <a:solidFill>
                  <a:srgbClr val="231F20"/>
                </a:solidFill>
                <a:latin typeface="Museo Sans 100"/>
                <a:cs typeface="Museo Sans 100"/>
              </a:rPr>
              <a:t>busines</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omotio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suppor</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SMEs. </a:t>
            </a:r>
            <a:endParaRPr lang="en-GB" sz="120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20</a:t>
            </a:fld>
            <a:endParaRPr lang="en-GB"/>
          </a:p>
        </p:txBody>
      </p:sp>
    </p:spTree>
    <p:extLst>
      <p:ext uri="{BB962C8B-B14F-4D97-AF65-F5344CB8AC3E}">
        <p14:creationId xmlns:p14="http://schemas.microsoft.com/office/powerpoint/2010/main" val="200825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Lisbon </a:t>
            </a:r>
            <a:r>
              <a:rPr lang="en-GB" dirty="0" smtClean="0"/>
              <a:t>was claimed the </a:t>
            </a:r>
            <a:r>
              <a:rPr lang="en-GB" b="1" dirty="0" smtClean="0"/>
              <a:t>European Entrepreneurial </a:t>
            </a:r>
            <a:r>
              <a:rPr lang="en-GB" b="1" dirty="0" smtClean="0"/>
              <a:t>Region in 2015</a:t>
            </a:r>
            <a:r>
              <a:rPr lang="en-GB" dirty="0" smtClean="0"/>
              <a:t>.</a:t>
            </a:r>
            <a:r>
              <a:rPr lang="en-GB" baseline="0" dirty="0" smtClean="0"/>
              <a:t> </a:t>
            </a:r>
            <a:r>
              <a:rPr lang="en-GB" dirty="0" smtClean="0"/>
              <a:t>The Committee of the Regions in partnership with the European Commission</a:t>
            </a:r>
            <a:r>
              <a:rPr lang="en-GB" baseline="0" dirty="0" smtClean="0"/>
              <a:t> </a:t>
            </a:r>
            <a:r>
              <a:rPr lang="en-GB" dirty="0" smtClean="0"/>
              <a:t>reward regions with outstanding forward-looking entrepreneurial visions that are realised through concrete and measurable actions contributing to the implementation of the Small Business Act for Europe and making optimal use of public funding, irrespective of their size, wealth and competences. </a:t>
            </a:r>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3</a:t>
            </a:fld>
            <a:endParaRPr lang="en-GB"/>
          </a:p>
        </p:txBody>
      </p:sp>
    </p:spTree>
    <p:extLst>
      <p:ext uri="{BB962C8B-B14F-4D97-AF65-F5344CB8AC3E}">
        <p14:creationId xmlns:p14="http://schemas.microsoft.com/office/powerpoint/2010/main" val="93656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About</a:t>
            </a:r>
            <a:r>
              <a:rPr lang="pt-PT" baseline="0" dirty="0" smtClean="0"/>
              <a:t> </a:t>
            </a:r>
            <a:r>
              <a:rPr lang="pt-PT" baseline="0" dirty="0" err="1" smtClean="0"/>
              <a:t>the</a:t>
            </a:r>
            <a:r>
              <a:rPr lang="pt-PT" baseline="0" dirty="0" smtClean="0"/>
              <a:t> </a:t>
            </a:r>
            <a:r>
              <a:rPr lang="pt-PT" baseline="0" dirty="0" err="1" smtClean="0"/>
              <a:t>first</a:t>
            </a:r>
            <a:r>
              <a:rPr lang="pt-PT" baseline="0" dirty="0" smtClean="0"/>
              <a:t> </a:t>
            </a:r>
            <a:r>
              <a:rPr lang="pt-PT" baseline="0" dirty="0" err="1" smtClean="0"/>
              <a:t>engine</a:t>
            </a:r>
            <a:r>
              <a:rPr lang="pt-PT" baseline="0" dirty="0" smtClean="0"/>
              <a:t> </a:t>
            </a:r>
            <a:r>
              <a:rPr lang="pt-PT" baseline="0" dirty="0" err="1" smtClean="0"/>
              <a:t>and</a:t>
            </a:r>
            <a:r>
              <a:rPr lang="pt-PT" baseline="0" dirty="0" smtClean="0"/>
              <a:t> in a </a:t>
            </a:r>
            <a:r>
              <a:rPr lang="pt-PT" baseline="0" dirty="0" err="1" smtClean="0"/>
              <a:t>brief</a:t>
            </a:r>
            <a:r>
              <a:rPr lang="pt-PT" baseline="0" dirty="0" smtClean="0"/>
              <a:t> </a:t>
            </a:r>
            <a:r>
              <a:rPr lang="pt-PT" baseline="0" dirty="0" err="1" smtClean="0"/>
              <a:t>way</a:t>
            </a:r>
            <a:r>
              <a:rPr lang="pt-PT" baseline="0" dirty="0" smtClean="0"/>
              <a:t> : </a:t>
            </a:r>
            <a:r>
              <a:rPr lang="pt-PT" b="1" baseline="0" dirty="0" smtClean="0"/>
              <a:t>Lisbon </a:t>
            </a:r>
            <a:r>
              <a:rPr lang="pt-PT" b="1" baseline="0" dirty="0" err="1" smtClean="0"/>
              <a:t>Atlantic</a:t>
            </a:r>
            <a:r>
              <a:rPr lang="pt-PT" b="1" baseline="0" dirty="0" smtClean="0"/>
              <a:t> Business </a:t>
            </a:r>
            <a:r>
              <a:rPr lang="pt-PT" b="1" baseline="0" dirty="0" err="1" smtClean="0"/>
              <a:t>Hub</a:t>
            </a:r>
            <a:endParaRPr lang="en-GB" b="1"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4</a:t>
            </a:fld>
            <a:endParaRPr lang="en-GB"/>
          </a:p>
        </p:txBody>
      </p:sp>
    </p:spTree>
    <p:extLst>
      <p:ext uri="{BB962C8B-B14F-4D97-AF65-F5344CB8AC3E}">
        <p14:creationId xmlns:p14="http://schemas.microsoft.com/office/powerpoint/2010/main" val="25329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2700">
              <a:lnSpc>
                <a:spcPct val="100000"/>
              </a:lnSpc>
            </a:pPr>
            <a:r>
              <a:rPr lang="en-GB" sz="1200" b="1" dirty="0" smtClean="0">
                <a:solidFill>
                  <a:srgbClr val="231F20"/>
                </a:solidFill>
                <a:latin typeface="Museo Sans 300"/>
                <a:cs typeface="Museo Sans 300"/>
              </a:rPr>
              <a:t>Lisbon: </a:t>
            </a:r>
            <a:r>
              <a:rPr lang="en-GB" sz="1200" b="1" spc="-5" dirty="0" smtClean="0">
                <a:solidFill>
                  <a:srgbClr val="231F20"/>
                </a:solidFill>
                <a:latin typeface="Museo Sans 300"/>
                <a:cs typeface="Museo Sans 300"/>
              </a:rPr>
              <a:t>A</a:t>
            </a:r>
            <a:r>
              <a:rPr lang="en-GB" sz="1200" b="1" spc="0" dirty="0" smtClean="0">
                <a:solidFill>
                  <a:srgbClr val="231F20"/>
                </a:solidFill>
                <a:latin typeface="Museo Sans 300"/>
                <a:cs typeface="Museo Sans 300"/>
              </a:rPr>
              <a:t>tlantic Business Hub</a:t>
            </a:r>
            <a:endParaRPr lang="en-GB" sz="1200" b="1" spc="0" dirty="0" smtClean="0">
              <a:solidFill>
                <a:schemeClr val="tx1"/>
              </a:solidFill>
              <a:latin typeface="Museo Sans 300"/>
              <a:cs typeface="Museo Sans 300"/>
            </a:endParaRPr>
          </a:p>
          <a:p>
            <a:pPr marL="12700">
              <a:lnSpc>
                <a:spcPct val="100000"/>
              </a:lnSpc>
            </a:pPr>
            <a:r>
              <a:rPr lang="en-GB" sz="1100" dirty="0" smtClean="0">
                <a:solidFill>
                  <a:srgbClr val="231F20"/>
                </a:solidFill>
                <a:latin typeface="Museo Sans 100"/>
                <a:cs typeface="Museo Sans 100"/>
              </a:rPr>
              <a:t>Investment:</a:t>
            </a:r>
            <a:r>
              <a:rPr lang="en-GB" sz="1100" baseline="0"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LISBO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inc</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easingl</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ttractiv</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cit</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f</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r</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Multin</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tiona</a:t>
            </a:r>
            <a:r>
              <a:rPr lang="en-GB" sz="1050" spc="0" dirty="0" smtClean="0">
                <a:solidFill>
                  <a:srgbClr val="231F20"/>
                </a:solidFill>
                <a:latin typeface="Museo Sans 100"/>
                <a:cs typeface="Museo Sans 100"/>
              </a:rPr>
              <a:t>l</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Companie</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(MNCs)</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bu</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als</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the </a:t>
            </a:r>
            <a:r>
              <a:rPr lang="en-GB" sz="1050" spc="25" dirty="0" err="1" smtClean="0">
                <a:solidFill>
                  <a:srgbClr val="231F20"/>
                </a:solidFill>
                <a:latin typeface="Museo Sans 100"/>
                <a:cs typeface="Museo Sans 100"/>
              </a:rPr>
              <a:t>lanchpa</a:t>
            </a:r>
            <a:r>
              <a:rPr lang="en-GB" sz="1050" spc="0" dirty="0" err="1"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f</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r</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expansio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P</a:t>
            </a:r>
            <a:r>
              <a:rPr lang="en-GB" sz="1050" spc="25" dirty="0" smtClean="0">
                <a:solidFill>
                  <a:srgbClr val="231F20"/>
                </a:solidFill>
                <a:latin typeface="Museo Sans 100"/>
                <a:cs typeface="Museo Sans 100"/>
              </a:rPr>
              <a:t>ortugues</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Intern</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tiona</a:t>
            </a:r>
            <a:r>
              <a:rPr lang="en-GB" sz="1050" spc="0" dirty="0" smtClean="0">
                <a:solidFill>
                  <a:srgbClr val="231F20"/>
                </a:solidFill>
                <a:latin typeface="Museo Sans 100"/>
                <a:cs typeface="Museo Sans 100"/>
              </a:rPr>
              <a:t>l</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ompanies.</a:t>
            </a:r>
            <a:endParaRPr lang="en-GB" sz="1050" spc="0" dirty="0" smtClean="0">
              <a:solidFill>
                <a:schemeClr val="tx1"/>
              </a:solidFill>
              <a:latin typeface="Museo Sans 100"/>
              <a:cs typeface="Museo Sans 100"/>
            </a:endParaRPr>
          </a:p>
          <a:p>
            <a:pPr marL="12700">
              <a:lnSpc>
                <a:spcPct val="100000"/>
              </a:lnSpc>
            </a:pPr>
            <a:r>
              <a:rPr lang="en-GB" sz="1050" spc="25" dirty="0" smtClean="0">
                <a:solidFill>
                  <a:srgbClr val="231F20"/>
                </a:solidFill>
                <a:latin typeface="Museo Sans 100"/>
                <a:cs typeface="Museo Sans 100"/>
              </a:rPr>
              <a:t>Lisbo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ha</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bee</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abl</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ttrac</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a</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g</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owin</a:t>
            </a:r>
            <a:r>
              <a:rPr lang="en-GB" sz="1050" spc="0" dirty="0" smtClean="0">
                <a:solidFill>
                  <a:srgbClr val="231F20"/>
                </a:solidFill>
                <a:latin typeface="Museo Sans 100"/>
                <a:cs typeface="Museo Sans 100"/>
              </a:rPr>
              <a:t>g</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numbe</a:t>
            </a:r>
            <a:r>
              <a:rPr lang="en-GB" sz="1050" spc="0" dirty="0" smtClean="0">
                <a:solidFill>
                  <a:srgbClr val="231F20"/>
                </a:solidFill>
                <a:latin typeface="Museo Sans 100"/>
                <a:cs typeface="Museo Sans 100"/>
              </a:rPr>
              <a:t>r</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ompanies</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investment</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talent, somethin</a:t>
            </a:r>
            <a:r>
              <a:rPr lang="en-GB" sz="1050" spc="0" dirty="0" smtClean="0">
                <a:solidFill>
                  <a:srgbClr val="231F20"/>
                </a:solidFill>
                <a:latin typeface="Museo Sans 100"/>
                <a:cs typeface="Museo Sans 100"/>
              </a:rPr>
              <a:t>g</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20" dirty="0" smtClean="0">
                <a:solidFill>
                  <a:srgbClr val="231F20"/>
                </a:solidFill>
                <a:latin typeface="Museo Sans 100"/>
                <a:cs typeface="Museo Sans 100"/>
              </a:rPr>
              <a:t>a</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esult</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f</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m</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structura</a:t>
            </a:r>
            <a:r>
              <a:rPr lang="en-GB" sz="1050" spc="0" dirty="0" smtClean="0">
                <a:solidFill>
                  <a:srgbClr val="231F20"/>
                </a:solidFill>
                <a:latin typeface="Museo Sans 100"/>
                <a:cs typeface="Museo Sans 100"/>
              </a:rPr>
              <a:t>l</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factor</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bu</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als</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f</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m</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str</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teg</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20" dirty="0" smtClean="0">
                <a:solidFill>
                  <a:srgbClr val="231F20"/>
                </a:solidFill>
                <a:latin typeface="Museo Sans 100"/>
                <a:cs typeface="Museo Sans 100"/>
              </a:rPr>
              <a:t>a</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ha</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bee</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f</a:t>
            </a:r>
            <a:r>
              <a:rPr lang="en-GB" sz="1050" spc="25" dirty="0" smtClean="0">
                <a:solidFill>
                  <a:srgbClr val="231F20"/>
                </a:solidFill>
                <a:latin typeface="Museo Sans 100"/>
                <a:cs typeface="Museo Sans 100"/>
              </a:rPr>
              <a:t>ollowed t</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pu</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Lisbo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ma</a:t>
            </a:r>
            <a:r>
              <a:rPr lang="en-GB" sz="1050" spc="0" dirty="0" smtClean="0">
                <a:solidFill>
                  <a:srgbClr val="231F20"/>
                </a:solidFill>
                <a:latin typeface="Museo Sans 100"/>
                <a:cs typeface="Museo Sans 100"/>
              </a:rPr>
              <a:t>p</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intern</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tiona</a:t>
            </a:r>
            <a:r>
              <a:rPr lang="en-GB" sz="1050" spc="0" dirty="0" smtClean="0">
                <a:solidFill>
                  <a:srgbClr val="231F20"/>
                </a:solidFill>
                <a:latin typeface="Museo Sans 100"/>
                <a:cs typeface="Museo Sans 100"/>
              </a:rPr>
              <a:t>l</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ompetition.</a:t>
            </a:r>
            <a:endParaRPr lang="en-GB" sz="1050" spc="0" dirty="0" smtClean="0">
              <a:solidFill>
                <a:schemeClr val="tx1"/>
              </a:solidFill>
              <a:latin typeface="Museo Sans 100"/>
              <a:cs typeface="Museo Sans 100"/>
            </a:endParaRPr>
          </a:p>
          <a:p>
            <a:pPr marL="12700">
              <a:lnSpc>
                <a:spcPct val="100000"/>
              </a:lnSpc>
            </a:pPr>
            <a:r>
              <a:rPr lang="en-GB" sz="1050" spc="25" dirty="0" smtClean="0">
                <a:solidFill>
                  <a:srgbClr val="231F20"/>
                </a:solidFill>
                <a:latin typeface="Museo Sans 100"/>
                <a:cs typeface="Museo Sans 100"/>
              </a:rPr>
              <a:t>Lisbo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ha</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ver</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st</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on</a:t>
            </a:r>
            <a:r>
              <a:rPr lang="en-GB" sz="1050" spc="0" dirty="0" smtClean="0">
                <a:solidFill>
                  <a:srgbClr val="231F20"/>
                </a:solidFill>
                <a:latin typeface="Museo Sans 100"/>
                <a:cs typeface="Museo Sans 100"/>
              </a:rPr>
              <a:t>g</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multipl</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eason</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invest</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especiall</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it</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privilege</a:t>
            </a:r>
            <a:r>
              <a:rPr lang="en-GB" sz="1050" b="1" i="0" spc="0" dirty="0" smtClean="0">
                <a:solidFill>
                  <a:srgbClr val="231F20"/>
                </a:solidFill>
                <a:latin typeface="Museo Sans 100"/>
                <a:cs typeface="Museo Sans 100"/>
              </a:rPr>
              <a:t>d</a:t>
            </a:r>
            <a:r>
              <a:rPr lang="en-GB" sz="1050" b="1" i="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geostr</a:t>
            </a:r>
            <a:r>
              <a:rPr lang="en-GB" sz="1050" b="1" i="0" spc="20" dirty="0" smtClean="0">
                <a:solidFill>
                  <a:srgbClr val="231F20"/>
                </a:solidFill>
                <a:latin typeface="Museo Sans 100"/>
                <a:cs typeface="Museo Sans 100"/>
              </a:rPr>
              <a:t>a</a:t>
            </a:r>
            <a:r>
              <a:rPr lang="en-GB" sz="1050" b="1" i="0" spc="25" dirty="0" smtClean="0">
                <a:solidFill>
                  <a:srgbClr val="231F20"/>
                </a:solidFill>
                <a:latin typeface="Museo Sans 100"/>
                <a:cs typeface="Museo Sans 100"/>
              </a:rPr>
              <a:t>tegic situ</a:t>
            </a:r>
            <a:r>
              <a:rPr lang="en-GB" sz="1050" b="1" i="0" spc="20" dirty="0" smtClean="0">
                <a:solidFill>
                  <a:srgbClr val="231F20"/>
                </a:solidFill>
                <a:latin typeface="Museo Sans 100"/>
                <a:cs typeface="Museo Sans 100"/>
              </a:rPr>
              <a:t>a</a:t>
            </a:r>
            <a:r>
              <a:rPr lang="en-GB" sz="1050" b="1" i="0" spc="25" dirty="0" smtClean="0">
                <a:solidFill>
                  <a:srgbClr val="231F20"/>
                </a:solidFill>
                <a:latin typeface="Museo Sans 100"/>
                <a:cs typeface="Museo Sans 100"/>
              </a:rPr>
              <a:t>tio</a:t>
            </a:r>
            <a:r>
              <a:rPr lang="en-GB" sz="1050" b="1" i="0" spc="0" dirty="0" smtClean="0">
                <a:solidFill>
                  <a:srgbClr val="231F20"/>
                </a:solidFill>
                <a:latin typeface="Museo Sans 100"/>
                <a:cs typeface="Museo Sans 100"/>
              </a:rPr>
              <a:t>n</a:t>
            </a:r>
            <a:r>
              <a:rPr lang="en-GB" sz="1050" b="1" i="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a</a:t>
            </a:r>
            <a:r>
              <a:rPr lang="en-GB" sz="1050" b="1" i="0" spc="0" dirty="0" smtClean="0">
                <a:solidFill>
                  <a:srgbClr val="231F20"/>
                </a:solidFill>
                <a:latin typeface="Museo Sans 100"/>
                <a:cs typeface="Museo Sans 100"/>
              </a:rPr>
              <a:t>s</a:t>
            </a:r>
            <a:r>
              <a:rPr lang="en-GB" sz="1050" b="1" i="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a</a:t>
            </a:r>
            <a:r>
              <a:rPr lang="en-GB" sz="1050" b="1" i="0" spc="0" dirty="0" smtClean="0">
                <a:solidFill>
                  <a:srgbClr val="231F20"/>
                </a:solidFill>
                <a:latin typeface="Museo Sans 100"/>
                <a:cs typeface="Museo Sans 100"/>
              </a:rPr>
              <a:t>n</a:t>
            </a:r>
            <a:r>
              <a:rPr lang="en-GB" sz="1050" b="1" i="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Eu</a:t>
            </a:r>
            <a:r>
              <a:rPr lang="en-GB" sz="1050" b="1" i="0" spc="10" dirty="0" smtClean="0">
                <a:solidFill>
                  <a:srgbClr val="231F20"/>
                </a:solidFill>
                <a:latin typeface="Museo Sans 100"/>
                <a:cs typeface="Museo Sans 100"/>
              </a:rPr>
              <a:t>r</a:t>
            </a:r>
            <a:r>
              <a:rPr lang="en-GB" sz="1050" b="1" i="0" spc="25" dirty="0" smtClean="0">
                <a:solidFill>
                  <a:srgbClr val="231F20"/>
                </a:solidFill>
                <a:latin typeface="Museo Sans 100"/>
                <a:cs typeface="Museo Sans 100"/>
              </a:rPr>
              <a:t>opea</a:t>
            </a:r>
            <a:r>
              <a:rPr lang="en-GB" sz="1050" b="1" i="0" spc="0" dirty="0" smtClean="0">
                <a:solidFill>
                  <a:srgbClr val="231F20"/>
                </a:solidFill>
                <a:latin typeface="Museo Sans 100"/>
                <a:cs typeface="Museo Sans 100"/>
              </a:rPr>
              <a:t>n</a:t>
            </a:r>
            <a:r>
              <a:rPr lang="en-GB" sz="1050" b="1" i="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Atlanti</a:t>
            </a:r>
            <a:r>
              <a:rPr lang="en-GB" sz="1050" b="1" i="0" spc="0" dirty="0" smtClean="0">
                <a:solidFill>
                  <a:srgbClr val="231F20"/>
                </a:solidFill>
                <a:latin typeface="Museo Sans 100"/>
                <a:cs typeface="Museo Sans 100"/>
              </a:rPr>
              <a:t>c</a:t>
            </a:r>
            <a:r>
              <a:rPr lang="en-GB" sz="1050" b="1" i="0" spc="55" dirty="0" smtClean="0">
                <a:solidFill>
                  <a:srgbClr val="231F20"/>
                </a:solidFill>
                <a:latin typeface="Museo Sans 100"/>
                <a:cs typeface="Museo Sans 100"/>
              </a:rPr>
              <a:t> </a:t>
            </a:r>
            <a:r>
              <a:rPr lang="en-GB" sz="1050" b="1" i="0" spc="25" dirty="0" smtClean="0">
                <a:solidFill>
                  <a:srgbClr val="231F20"/>
                </a:solidFill>
                <a:latin typeface="Museo Sans 100"/>
                <a:cs typeface="Museo Sans 100"/>
              </a:rPr>
              <a:t>Hu</a:t>
            </a:r>
            <a:r>
              <a:rPr lang="en-GB" sz="1050" b="1" i="0" spc="0" dirty="0" smtClean="0">
                <a:solidFill>
                  <a:srgbClr val="231F20"/>
                </a:solidFill>
                <a:latin typeface="Museo Sans 100"/>
                <a:cs typeface="Museo Sans 100"/>
              </a:rPr>
              <a:t>b</a:t>
            </a:r>
            <a:r>
              <a:rPr lang="en-GB" sz="1050" b="1" i="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wit</a:t>
            </a:r>
            <a:r>
              <a:rPr lang="en-GB" sz="1050" spc="0" dirty="0" smtClean="0">
                <a:solidFill>
                  <a:srgbClr val="231F20"/>
                </a:solidFill>
                <a:latin typeface="Museo Sans 100"/>
                <a:cs typeface="Museo Sans 100"/>
              </a:rPr>
              <a:t>h</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a:t>
            </a:r>
            <a:r>
              <a:rPr lang="en-GB" sz="1050" spc="20" dirty="0" smtClean="0">
                <a:solidFill>
                  <a:srgbClr val="231F20"/>
                </a:solidFill>
                <a:latin typeface="Museo Sans 100"/>
                <a:cs typeface="Museo Sans 100"/>
              </a:rPr>
              <a:t>cc</a:t>
            </a:r>
            <a:r>
              <a:rPr lang="en-GB" sz="1050" spc="25" dirty="0" smtClean="0">
                <a:solidFill>
                  <a:srgbClr val="231F20"/>
                </a:solidFill>
                <a:latin typeface="Museo Sans 100"/>
                <a:cs typeface="Museo Sans 100"/>
              </a:rPr>
              <a:t>es</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50</a:t>
            </a:r>
            <a:r>
              <a:rPr lang="en-GB" sz="1050" spc="0" dirty="0" smtClean="0">
                <a:solidFill>
                  <a:srgbClr val="231F20"/>
                </a:solidFill>
                <a:latin typeface="Museo Sans 100"/>
                <a:cs typeface="Museo Sans 100"/>
              </a:rPr>
              <a:t>0</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millio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Eu</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opea</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onsumers, benefitin</a:t>
            </a:r>
            <a:r>
              <a:rPr lang="en-GB" sz="1050" spc="0" dirty="0" smtClean="0">
                <a:solidFill>
                  <a:srgbClr val="231F20"/>
                </a:solidFill>
                <a:latin typeface="Museo Sans 100"/>
                <a:cs typeface="Museo Sans 100"/>
              </a:rPr>
              <a:t>g</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f</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m</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advantag</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maintainin</a:t>
            </a:r>
            <a:r>
              <a:rPr lang="en-GB" sz="1050" spc="0" dirty="0" smtClean="0">
                <a:solidFill>
                  <a:srgbClr val="231F20"/>
                </a:solidFill>
                <a:latin typeface="Museo Sans 100"/>
                <a:cs typeface="Museo Sans 100"/>
              </a:rPr>
              <a:t>g</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uniqu</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el</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tion</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wit</a:t>
            </a:r>
            <a:r>
              <a:rPr lang="en-GB" sz="1050" spc="0" dirty="0" smtClean="0">
                <a:solidFill>
                  <a:srgbClr val="231F20"/>
                </a:solidFill>
                <a:latin typeface="Museo Sans 100"/>
                <a:cs typeface="Museo Sans 100"/>
              </a:rPr>
              <a:t>h</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P</a:t>
            </a:r>
            <a:r>
              <a:rPr lang="en-GB" sz="1050" spc="25" dirty="0" smtClean="0">
                <a:solidFill>
                  <a:srgbClr val="231F20"/>
                </a:solidFill>
                <a:latin typeface="Museo Sans 100"/>
                <a:cs typeface="Museo Sans 100"/>
              </a:rPr>
              <a:t>ortuguese-speaking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ountries</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ep</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esentin</a:t>
            </a:r>
            <a:r>
              <a:rPr lang="en-GB" sz="1050" spc="0" dirty="0" smtClean="0">
                <a:solidFill>
                  <a:srgbClr val="231F20"/>
                </a:solidFill>
                <a:latin typeface="Museo Sans 100"/>
                <a:cs typeface="Museo Sans 100"/>
              </a:rPr>
              <a:t>g</a:t>
            </a:r>
            <a:r>
              <a:rPr lang="en-GB" sz="1050" spc="55"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a</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mar</a:t>
            </a:r>
            <a:r>
              <a:rPr lang="en-GB" sz="1050" spc="15" dirty="0" smtClean="0">
                <a:solidFill>
                  <a:srgbClr val="231F20"/>
                </a:solidFill>
                <a:latin typeface="Museo Sans 100"/>
                <a:cs typeface="Museo Sans 100"/>
              </a:rPr>
              <a:t>k</a:t>
            </a:r>
            <a:r>
              <a:rPr lang="en-GB" sz="1050" spc="25" dirty="0" smtClean="0">
                <a:solidFill>
                  <a:srgbClr val="231F20"/>
                </a:solidFill>
                <a:latin typeface="Museo Sans 100"/>
                <a:cs typeface="Museo Sans 100"/>
              </a:rPr>
              <a:t>e</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25</a:t>
            </a:r>
            <a:r>
              <a:rPr lang="en-GB" sz="1050" spc="0" dirty="0" smtClean="0">
                <a:solidFill>
                  <a:srgbClr val="231F20"/>
                </a:solidFill>
                <a:latin typeface="Museo Sans 100"/>
                <a:cs typeface="Museo Sans 100"/>
              </a:rPr>
              <a:t>0</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millio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people.</a:t>
            </a:r>
            <a:endParaRPr lang="en-GB" sz="1050" spc="0" dirty="0" smtClean="0">
              <a:solidFill>
                <a:schemeClr val="tx1"/>
              </a:solidFill>
              <a:latin typeface="Museo Sans 100"/>
              <a:cs typeface="Museo Sans 100"/>
            </a:endParaRPr>
          </a:p>
          <a:p>
            <a:pPr marL="12700">
              <a:lnSpc>
                <a:spcPct val="100000"/>
              </a:lnSpc>
            </a:pPr>
            <a:r>
              <a:rPr lang="en-GB" sz="1050" spc="25" dirty="0" smtClean="0">
                <a:solidFill>
                  <a:srgbClr val="231F20"/>
                </a:solidFill>
                <a:latin typeface="Museo Sans 100"/>
                <a:cs typeface="Museo Sans 100"/>
              </a:rPr>
              <a:t>Lisbon</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It’</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onomi</a:t>
            </a:r>
            <a:r>
              <a:rPr lang="en-GB" sz="1050" spc="0" dirty="0" smtClean="0">
                <a:solidFill>
                  <a:srgbClr val="231F20"/>
                </a:solidFill>
                <a:latin typeface="Museo Sans 100"/>
                <a:cs typeface="Museo Sans 100"/>
              </a:rPr>
              <a:t>c</a:t>
            </a:r>
            <a:r>
              <a:rPr lang="en-GB" sz="1050" spc="55" baseline="0" dirty="0" smtClean="0">
                <a:solidFill>
                  <a:srgbClr val="231F20"/>
                </a:solidFill>
                <a:latin typeface="Museo Sans 100"/>
                <a:cs typeface="Museo Sans 100"/>
              </a:rPr>
              <a:t> </a:t>
            </a:r>
            <a:r>
              <a:rPr lang="en-GB" sz="1050" spc="20" dirty="0" err="1" smtClean="0">
                <a:solidFill>
                  <a:srgbClr val="231F20"/>
                </a:solidFill>
                <a:latin typeface="Museo Sans 100"/>
                <a:cs typeface="Museo Sans 100"/>
              </a:rPr>
              <a:t>c</a:t>
            </a:r>
            <a:r>
              <a:rPr lang="en-GB" sz="1050" spc="25" dirty="0" err="1" smtClean="0">
                <a:solidFill>
                  <a:srgbClr val="231F20"/>
                </a:solidFill>
                <a:latin typeface="Museo Sans 100"/>
                <a:cs typeface="Museo Sans 100"/>
              </a:rPr>
              <a:t>ente</a:t>
            </a:r>
            <a:r>
              <a:rPr lang="en-GB" sz="1050" spc="0" dirty="0" err="1" smtClean="0">
                <a:solidFill>
                  <a:srgbClr val="231F20"/>
                </a:solidFill>
                <a:latin typeface="Museo Sans 100"/>
                <a:cs typeface="Museo Sans 100"/>
              </a:rPr>
              <a:t>r</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a</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2</a:t>
            </a:r>
            <a:r>
              <a:rPr lang="en-GB" sz="1050" spc="5" dirty="0" smtClean="0">
                <a:solidFill>
                  <a:srgbClr val="231F20"/>
                </a:solidFill>
                <a:latin typeface="Museo Sans 100"/>
                <a:cs typeface="Museo Sans 100"/>
              </a:rPr>
              <a:t>,</a:t>
            </a:r>
            <a:r>
              <a:rPr lang="en-GB" sz="1050" spc="0" dirty="0" smtClean="0">
                <a:solidFill>
                  <a:srgbClr val="231F20"/>
                </a:solidFill>
                <a:latin typeface="Museo Sans 100"/>
                <a:cs typeface="Museo Sans 100"/>
              </a:rPr>
              <a:t>8</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millio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peopl</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met</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opolita</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egion</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ha</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hig</a:t>
            </a:r>
            <a:r>
              <a:rPr lang="en-GB" sz="1050" spc="0" dirty="0" smtClean="0">
                <a:solidFill>
                  <a:srgbClr val="231F20"/>
                </a:solidFill>
                <a:latin typeface="Museo Sans 100"/>
                <a:cs typeface="Museo Sans 100"/>
              </a:rPr>
              <a:t>h</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qualified huma</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esou</a:t>
            </a:r>
            <a:r>
              <a:rPr lang="en-GB" sz="1050" spc="10" dirty="0" smtClean="0">
                <a:solidFill>
                  <a:srgbClr val="231F20"/>
                </a:solidFill>
                <a:latin typeface="Museo Sans 100"/>
                <a:cs typeface="Museo Sans 100"/>
              </a:rPr>
              <a:t>r</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es</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a</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osmopolita</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envi</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onmen</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hig</a:t>
            </a:r>
            <a:r>
              <a:rPr lang="en-GB" sz="1050" spc="0" dirty="0" smtClean="0">
                <a:solidFill>
                  <a:srgbClr val="231F20"/>
                </a:solidFill>
                <a:latin typeface="Museo Sans 100"/>
                <a:cs typeface="Museo Sans 100"/>
              </a:rPr>
              <a:t>h</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qualit</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li</a:t>
            </a:r>
            <a:r>
              <a:rPr lang="en-GB" sz="1050" spc="20" dirty="0" smtClean="0">
                <a:solidFill>
                  <a:srgbClr val="231F20"/>
                </a:solidFill>
                <a:latin typeface="Museo Sans 100"/>
                <a:cs typeface="Museo Sans 100"/>
              </a:rPr>
              <a:t>f</a:t>
            </a:r>
            <a:r>
              <a:rPr lang="en-GB" sz="1050" spc="25" dirty="0" smtClean="0">
                <a:solidFill>
                  <a:srgbClr val="231F20"/>
                </a:solidFill>
                <a:latin typeface="Museo Sans 100"/>
                <a:cs typeface="Museo Sans 100"/>
              </a:rPr>
              <a:t>e</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othe</a:t>
            </a:r>
            <a:r>
              <a:rPr lang="en-GB" sz="1050" spc="0" dirty="0" smtClean="0">
                <a:solidFill>
                  <a:srgbClr val="231F20"/>
                </a:solidFill>
                <a:latin typeface="Museo Sans 100"/>
                <a:cs typeface="Museo Sans 100"/>
              </a:rPr>
              <a:t>r</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hand, Lisbo</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0" dirty="0" smtClean="0">
                <a:solidFill>
                  <a:srgbClr val="231F20"/>
                </a:solidFill>
                <a:latin typeface="Museo Sans 100"/>
                <a:cs typeface="Museo Sans 100"/>
              </a:rPr>
              <a:t>a</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cit</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wit</a:t>
            </a:r>
            <a:r>
              <a:rPr lang="en-GB" sz="1050" spc="0" dirty="0" smtClean="0">
                <a:solidFill>
                  <a:srgbClr val="231F20"/>
                </a:solidFill>
                <a:latin typeface="Museo Sans 100"/>
                <a:cs typeface="Museo Sans 100"/>
              </a:rPr>
              <a:t>h</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sustainabilit</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on</a:t>
            </a:r>
            <a:r>
              <a:rPr lang="en-GB" sz="1050" spc="20" dirty="0" smtClean="0">
                <a:solidFill>
                  <a:srgbClr val="231F20"/>
                </a:solidFill>
                <a:latin typeface="Museo Sans 100"/>
                <a:cs typeface="Museo Sans 100"/>
              </a:rPr>
              <a:t>c</a:t>
            </a:r>
            <a:r>
              <a:rPr lang="en-GB" sz="1050" spc="25" dirty="0" smtClean="0">
                <a:solidFill>
                  <a:srgbClr val="231F20"/>
                </a:solidFill>
                <a:latin typeface="Museo Sans 100"/>
                <a:cs typeface="Museo Sans 100"/>
              </a:rPr>
              <a:t>erns</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highl</a:t>
            </a:r>
            <a:r>
              <a:rPr lang="en-GB" sz="1050" spc="0" dirty="0" smtClean="0">
                <a:solidFill>
                  <a:srgbClr val="231F20"/>
                </a:solidFill>
                <a:latin typeface="Museo Sans 100"/>
                <a:cs typeface="Museo Sans 100"/>
              </a:rPr>
              <a:t>y</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c</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a:t>
            </a:r>
            <a:r>
              <a:rPr lang="en-GB" sz="1050" spc="20" dirty="0" smtClean="0">
                <a:solidFill>
                  <a:srgbClr val="231F20"/>
                </a:solidFill>
                <a:latin typeface="Museo Sans 100"/>
                <a:cs typeface="Museo Sans 100"/>
              </a:rPr>
              <a:t>a</a:t>
            </a:r>
            <a:r>
              <a:rPr lang="en-GB" sz="1050" spc="25" dirty="0" smtClean="0">
                <a:solidFill>
                  <a:srgbClr val="231F20"/>
                </a:solidFill>
                <a:latin typeface="Museo Sans 100"/>
                <a:cs typeface="Museo Sans 100"/>
              </a:rPr>
              <a:t>tiv</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ent</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ep</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eneurial</a:t>
            </a:r>
            <a:r>
              <a:rPr lang="en-GB" sz="1050" spc="0" dirty="0" smtClean="0">
                <a:solidFill>
                  <a:srgbClr val="231F20"/>
                </a:solidFill>
                <a:latin typeface="Museo Sans 100"/>
                <a:cs typeface="Museo Sans 100"/>
              </a:rPr>
              <a: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an</a:t>
            </a:r>
            <a:r>
              <a:rPr lang="en-GB" sz="1050" spc="0" dirty="0" smtClean="0">
                <a:solidFill>
                  <a:srgbClr val="231F20"/>
                </a:solidFill>
                <a:latin typeface="Museo Sans 100"/>
                <a:cs typeface="Museo Sans 100"/>
              </a:rPr>
              <a:t>d</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als</a:t>
            </a:r>
            <a:r>
              <a:rPr lang="en-GB" sz="1050" spc="0" dirty="0" smtClean="0">
                <a:solidFill>
                  <a:srgbClr val="231F20"/>
                </a:solidFill>
                <a:latin typeface="Museo Sans 100"/>
                <a:cs typeface="Museo Sans 100"/>
              </a:rPr>
              <a:t>o</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one </a:t>
            </a:r>
            <a:r>
              <a:rPr lang="en-GB" sz="1050" spc="20" dirty="0" smtClean="0">
                <a:solidFill>
                  <a:srgbClr val="231F20"/>
                </a:solidFill>
                <a:latin typeface="Museo Sans 100"/>
                <a:cs typeface="Museo Sans 100"/>
              </a:rPr>
              <a:t>o</a:t>
            </a:r>
            <a:r>
              <a:rPr lang="en-GB" sz="1050" spc="0" dirty="0" smtClean="0">
                <a:solidFill>
                  <a:srgbClr val="231F20"/>
                </a:solidFill>
                <a:latin typeface="Museo Sans 100"/>
                <a:cs typeface="Museo Sans 100"/>
              </a:rPr>
              <a:t>f</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th</a:t>
            </a:r>
            <a:r>
              <a:rPr lang="en-GB" sz="1050" spc="0" dirty="0" smtClean="0">
                <a:solidFill>
                  <a:srgbClr val="231F20"/>
                </a:solidFill>
                <a:latin typeface="Museo Sans 100"/>
                <a:cs typeface="Museo Sans 100"/>
              </a:rPr>
              <a:t>e</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s</a:t>
            </a:r>
            <a:r>
              <a:rPr lang="en-GB" sz="1050" spc="20" dirty="0" smtClean="0">
                <a:solidFill>
                  <a:srgbClr val="231F20"/>
                </a:solidFill>
                <a:latin typeface="Museo Sans 100"/>
                <a:cs typeface="Museo Sans 100"/>
              </a:rPr>
              <a:t>af</a:t>
            </a:r>
            <a:r>
              <a:rPr lang="en-GB" sz="1050" spc="25" dirty="0" smtClean="0">
                <a:solidFill>
                  <a:srgbClr val="231F20"/>
                </a:solidFill>
                <a:latin typeface="Museo Sans 100"/>
                <a:cs typeface="Museo Sans 100"/>
              </a:rPr>
              <a:t>es</a:t>
            </a:r>
            <a:r>
              <a:rPr lang="en-GB" sz="1050" spc="0" dirty="0" smtClean="0">
                <a:solidFill>
                  <a:srgbClr val="231F20"/>
                </a:solidFill>
                <a:latin typeface="Museo Sans 100"/>
                <a:cs typeface="Museo Sans 100"/>
              </a:rPr>
              <a:t>t</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citie</a:t>
            </a:r>
            <a:r>
              <a:rPr lang="en-GB" sz="1050" spc="0" dirty="0" smtClean="0">
                <a:solidFill>
                  <a:srgbClr val="231F20"/>
                </a:solidFill>
                <a:latin typeface="Museo Sans 100"/>
                <a:cs typeface="Museo Sans 100"/>
              </a:rPr>
              <a:t>s</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i</a:t>
            </a:r>
            <a:r>
              <a:rPr lang="en-GB" sz="1050" spc="0" dirty="0" smtClean="0">
                <a:solidFill>
                  <a:srgbClr val="231F20"/>
                </a:solidFill>
                <a:latin typeface="Museo Sans 100"/>
                <a:cs typeface="Museo Sans 100"/>
              </a:rPr>
              <a:t>n</a:t>
            </a:r>
            <a:r>
              <a:rPr lang="en-GB" sz="1050" spc="55" dirty="0" smtClean="0">
                <a:solidFill>
                  <a:srgbClr val="231F20"/>
                </a:solidFill>
                <a:latin typeface="Museo Sans 100"/>
                <a:cs typeface="Museo Sans 100"/>
              </a:rPr>
              <a:t> </a:t>
            </a:r>
            <a:r>
              <a:rPr lang="en-GB" sz="1050" spc="25" dirty="0" smtClean="0">
                <a:solidFill>
                  <a:srgbClr val="231F20"/>
                </a:solidFill>
                <a:latin typeface="Museo Sans 100"/>
                <a:cs typeface="Museo Sans 100"/>
              </a:rPr>
              <a:t>Eu</a:t>
            </a:r>
            <a:r>
              <a:rPr lang="en-GB" sz="1050" spc="10" dirty="0" smtClean="0">
                <a:solidFill>
                  <a:srgbClr val="231F20"/>
                </a:solidFill>
                <a:latin typeface="Museo Sans 100"/>
                <a:cs typeface="Museo Sans 100"/>
              </a:rPr>
              <a:t>r</a:t>
            </a:r>
            <a:r>
              <a:rPr lang="en-GB" sz="1050" spc="25" dirty="0" smtClean="0">
                <a:solidFill>
                  <a:srgbClr val="231F20"/>
                </a:solidFill>
                <a:latin typeface="Museo Sans 100"/>
                <a:cs typeface="Museo Sans 100"/>
              </a:rPr>
              <a:t>ope.</a:t>
            </a:r>
            <a:endParaRPr lang="en-GB" sz="105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5</a:t>
            </a:fld>
            <a:endParaRPr lang="en-GB"/>
          </a:p>
        </p:txBody>
      </p:sp>
    </p:spTree>
    <p:extLst>
      <p:ext uri="{BB962C8B-B14F-4D97-AF65-F5344CB8AC3E}">
        <p14:creationId xmlns:p14="http://schemas.microsoft.com/office/powerpoint/2010/main" val="278381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err="1" smtClean="0"/>
              <a:t>About</a:t>
            </a:r>
            <a:r>
              <a:rPr lang="pt-PT" baseline="0" dirty="0" smtClean="0"/>
              <a:t> </a:t>
            </a:r>
            <a:r>
              <a:rPr lang="pt-PT" baseline="0" dirty="0" err="1" smtClean="0"/>
              <a:t>the</a:t>
            </a:r>
            <a:r>
              <a:rPr lang="pt-PT" baseline="0" dirty="0" smtClean="0"/>
              <a:t> </a:t>
            </a:r>
            <a:r>
              <a:rPr lang="pt-PT" baseline="0" dirty="0" err="1" smtClean="0"/>
              <a:t>second</a:t>
            </a:r>
            <a:r>
              <a:rPr lang="pt-PT" baseline="0" dirty="0" smtClean="0"/>
              <a:t> </a:t>
            </a:r>
            <a:r>
              <a:rPr lang="pt-PT" baseline="0" dirty="0" err="1" smtClean="0"/>
              <a:t>engine</a:t>
            </a:r>
            <a:r>
              <a:rPr lang="pt-PT" baseline="0" dirty="0" smtClean="0"/>
              <a:t> </a:t>
            </a:r>
            <a:r>
              <a:rPr lang="pt-PT" baseline="0" dirty="0" err="1" smtClean="0"/>
              <a:t>and</a:t>
            </a:r>
            <a:r>
              <a:rPr lang="pt-PT" baseline="0" dirty="0" smtClean="0"/>
              <a:t> in a </a:t>
            </a:r>
            <a:r>
              <a:rPr lang="pt-PT" baseline="0" dirty="0" err="1" smtClean="0"/>
              <a:t>concise</a:t>
            </a:r>
            <a:r>
              <a:rPr lang="pt-PT" baseline="0" dirty="0" smtClean="0"/>
              <a:t> </a:t>
            </a:r>
            <a:r>
              <a:rPr lang="pt-PT" baseline="0" dirty="0" err="1" smtClean="0"/>
              <a:t>form</a:t>
            </a:r>
            <a:r>
              <a:rPr lang="pt-PT" baseline="0" dirty="0" smtClean="0"/>
              <a:t>: </a:t>
            </a:r>
            <a:r>
              <a:rPr lang="pt-PT" b="1" baseline="0" dirty="0" smtClean="0"/>
              <a:t>Lisbon </a:t>
            </a:r>
            <a:r>
              <a:rPr lang="pt-PT" b="1" baseline="0" dirty="0" err="1" smtClean="0"/>
              <a:t>Knowledge</a:t>
            </a:r>
            <a:r>
              <a:rPr lang="pt-PT" b="1" baseline="0" dirty="0" smtClean="0"/>
              <a:t> </a:t>
            </a:r>
            <a:r>
              <a:rPr lang="pt-PT" b="1" baseline="0" dirty="0" err="1" smtClean="0"/>
              <a:t>and</a:t>
            </a:r>
            <a:r>
              <a:rPr lang="pt-PT" b="1" baseline="0" dirty="0" smtClean="0"/>
              <a:t> </a:t>
            </a:r>
            <a:r>
              <a:rPr lang="pt-PT" b="1" baseline="0" dirty="0" err="1" smtClean="0"/>
              <a:t>Innovation</a:t>
            </a:r>
            <a:endParaRPr lang="en-GB" b="1" dirty="0" smtClean="0"/>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6</a:t>
            </a:fld>
            <a:endParaRPr lang="en-GB"/>
          </a:p>
        </p:txBody>
      </p:sp>
    </p:spTree>
    <p:extLst>
      <p:ext uri="{BB962C8B-B14F-4D97-AF65-F5344CB8AC3E}">
        <p14:creationId xmlns:p14="http://schemas.microsoft.com/office/powerpoint/2010/main" val="381778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la</a:t>
            </a:r>
            <a:r>
              <a:rPr lang="en-GB" sz="1200" spc="2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ges</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Universit</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esea</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c</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Hu</a:t>
            </a:r>
            <a:r>
              <a:rPr lang="en-GB" sz="1200" spc="0" dirty="0" smtClean="0">
                <a:solidFill>
                  <a:srgbClr val="231F20"/>
                </a:solidFill>
                <a:latin typeface="Museo Sans 100"/>
                <a:cs typeface="Museo Sans 100"/>
              </a:rPr>
              <a:t>b</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P</a:t>
            </a:r>
            <a:r>
              <a:rPr lang="en-GB" sz="1200" spc="25" dirty="0" smtClean="0">
                <a:solidFill>
                  <a:srgbClr val="231F20"/>
                </a:solidFill>
                <a:latin typeface="Museo Sans 100"/>
                <a:cs typeface="Museo Sans 100"/>
              </a:rPr>
              <a:t>ortugal</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wit</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abou</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13</a:t>
            </a:r>
            <a:r>
              <a:rPr lang="en-GB" sz="1200" spc="-5" dirty="0" smtClean="0">
                <a:solidFill>
                  <a:srgbClr val="231F20"/>
                </a:solidFill>
                <a:latin typeface="Museo Sans 100"/>
                <a:cs typeface="Museo Sans 100"/>
              </a:rPr>
              <a:t>4</a:t>
            </a:r>
            <a:r>
              <a:rPr lang="en-GB" sz="1200" spc="-10" dirty="0" smtClean="0">
                <a:solidFill>
                  <a:srgbClr val="231F20"/>
                </a:solidFill>
                <a:latin typeface="Museo Sans 100"/>
                <a:cs typeface="Museo Sans 100"/>
              </a:rPr>
              <a:t>,</a:t>
            </a:r>
            <a:r>
              <a:rPr lang="en-GB" sz="1200" spc="25" dirty="0" smtClean="0">
                <a:solidFill>
                  <a:srgbClr val="231F20"/>
                </a:solidFill>
                <a:latin typeface="Museo Sans 100"/>
                <a:cs typeface="Museo Sans 100"/>
              </a:rPr>
              <a:t>00</a:t>
            </a:r>
            <a:r>
              <a:rPr lang="en-GB" sz="1200" spc="0" dirty="0" smtClean="0">
                <a:solidFill>
                  <a:srgbClr val="231F20"/>
                </a:solidFill>
                <a:latin typeface="Museo Sans 100"/>
                <a:cs typeface="Museo Sans 100"/>
              </a:rPr>
              <a:t>0</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students en</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olle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highe</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educ</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mo</a:t>
            </a:r>
            <a:r>
              <a:rPr lang="en-GB" sz="1200" spc="1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1</a:t>
            </a:r>
            <a:r>
              <a:rPr lang="en-GB" sz="1200" spc="5" dirty="0" smtClean="0">
                <a:solidFill>
                  <a:srgbClr val="231F20"/>
                </a:solidFill>
                <a:latin typeface="Museo Sans 100"/>
                <a:cs typeface="Museo Sans 100"/>
              </a:rPr>
              <a:t>5</a:t>
            </a:r>
            <a:r>
              <a:rPr lang="en-GB" sz="1200" spc="-10" dirty="0" smtClean="0">
                <a:solidFill>
                  <a:srgbClr val="231F20"/>
                </a:solidFill>
                <a:latin typeface="Museo Sans 100"/>
                <a:cs typeface="Museo Sans 100"/>
              </a:rPr>
              <a:t>,</a:t>
            </a:r>
            <a:r>
              <a:rPr lang="en-GB" sz="1200" spc="25" dirty="0" smtClean="0">
                <a:solidFill>
                  <a:srgbClr val="231F20"/>
                </a:solidFill>
                <a:latin typeface="Museo Sans 100"/>
                <a:cs typeface="Museo Sans 100"/>
              </a:rPr>
              <a:t>00</a:t>
            </a:r>
            <a:r>
              <a:rPr lang="en-GB" sz="1200" spc="0" dirty="0" smtClean="0">
                <a:solidFill>
                  <a:srgbClr val="231F20"/>
                </a:solidFill>
                <a:latin typeface="Museo Sans 100"/>
                <a:cs typeface="Museo Sans 100"/>
              </a:rPr>
              <a:t>0</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esea</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chers</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eivin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mo</a:t>
            </a:r>
            <a:r>
              <a:rPr lang="en-GB" sz="1200" spc="1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1</a:t>
            </a:r>
            <a:r>
              <a:rPr lang="en-GB" sz="1200" spc="-35" dirty="0" smtClean="0">
                <a:solidFill>
                  <a:srgbClr val="231F20"/>
                </a:solidFill>
                <a:latin typeface="Museo Sans 100"/>
                <a:cs typeface="Museo Sans 100"/>
              </a:rPr>
              <a:t>3</a:t>
            </a:r>
            <a:r>
              <a:rPr lang="en-GB" sz="1200" spc="-45"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00</a:t>
            </a:r>
            <a:r>
              <a:rPr lang="en-GB" sz="1200" spc="0" dirty="0" smtClean="0">
                <a:solidFill>
                  <a:srgbClr val="231F20"/>
                </a:solidFill>
                <a:latin typeface="Museo Sans 100"/>
                <a:cs typeface="Museo Sans 100"/>
              </a:rPr>
              <a:t>0  </a:t>
            </a:r>
            <a:r>
              <a:rPr lang="en-GB" sz="1200" spc="-15" dirty="0" smtClean="0">
                <a:solidFill>
                  <a:srgbClr val="231F20"/>
                </a:solidFill>
                <a:latin typeface="Museo Sans 100"/>
                <a:cs typeface="Museo Sans 100"/>
              </a:rPr>
              <a:t>internationa</a:t>
            </a:r>
            <a:r>
              <a:rPr lang="en-GB" sz="1200" spc="0" dirty="0" smtClean="0">
                <a:solidFill>
                  <a:srgbClr val="231F20"/>
                </a:solidFill>
                <a:latin typeface="Museo Sans 100"/>
                <a:cs typeface="Museo Sans 100"/>
              </a:rPr>
              <a:t>l</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student</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annuall</a:t>
            </a:r>
            <a:r>
              <a:rPr lang="en-GB" sz="1200" spc="0" dirty="0" smtClean="0">
                <a:solidFill>
                  <a:srgbClr val="231F20"/>
                </a:solidFill>
                <a:latin typeface="Museo Sans 100"/>
                <a:cs typeface="Museo Sans 100"/>
              </a:rPr>
              <a:t>y</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mo</a:t>
            </a:r>
            <a:r>
              <a:rPr lang="en-GB" sz="1200" spc="-25"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tha</a:t>
            </a:r>
            <a:r>
              <a:rPr lang="en-GB" sz="1200" spc="0" dirty="0" smtClean="0">
                <a:solidFill>
                  <a:srgbClr val="231F20"/>
                </a:solidFill>
                <a:latin typeface="Museo Sans 100"/>
                <a:cs typeface="Museo Sans 100"/>
              </a:rPr>
              <a:t>n</a:t>
            </a:r>
            <a:r>
              <a:rPr lang="en-GB" sz="1200" spc="-25" dirty="0" smtClean="0">
                <a:solidFill>
                  <a:srgbClr val="231F20"/>
                </a:solidFill>
                <a:latin typeface="Museo Sans 100"/>
                <a:cs typeface="Museo Sans 100"/>
              </a:rPr>
              <a:t> </a:t>
            </a:r>
            <a:r>
              <a:rPr lang="en-GB" sz="1200" spc="-35" dirty="0" smtClean="0">
                <a:solidFill>
                  <a:srgbClr val="231F20"/>
                </a:solidFill>
                <a:latin typeface="Museo Sans 100"/>
                <a:cs typeface="Museo Sans 100"/>
              </a:rPr>
              <a:t>3</a:t>
            </a:r>
            <a:r>
              <a:rPr lang="en-GB" sz="1200" spc="-45" dirty="0" smtClean="0">
                <a:solidFill>
                  <a:srgbClr val="231F20"/>
                </a:solidFill>
                <a:latin typeface="Museo Sans 100"/>
                <a:cs typeface="Museo Sans 100"/>
              </a:rPr>
              <a:t>,</a:t>
            </a:r>
            <a:r>
              <a:rPr lang="en-GB" sz="1200" spc="-15" dirty="0" smtClean="0">
                <a:solidFill>
                  <a:srgbClr val="231F20"/>
                </a:solidFill>
                <a:latin typeface="Museo Sans 100"/>
                <a:cs typeface="Museo Sans 100"/>
              </a:rPr>
              <a:t>00</a:t>
            </a:r>
            <a:r>
              <a:rPr lang="en-GB" sz="1200" spc="0" dirty="0" smtClean="0">
                <a:solidFill>
                  <a:srgbClr val="231F20"/>
                </a:solidFill>
                <a:latin typeface="Museo Sans 100"/>
                <a:cs typeface="Museo Sans 100"/>
              </a:rPr>
              <a:t>0</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student</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unde</a:t>
            </a:r>
            <a:r>
              <a:rPr lang="en-GB" sz="1200" spc="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Erasmu</a:t>
            </a:r>
            <a:r>
              <a:rPr lang="en-GB" sz="1200" spc="0" dirty="0" smtClean="0">
                <a:solidFill>
                  <a:srgbClr val="231F20"/>
                </a:solidFill>
                <a:latin typeface="Museo Sans 100"/>
                <a:cs typeface="Museo Sans 100"/>
              </a:rPr>
              <a:t>s</a:t>
            </a:r>
            <a:r>
              <a:rPr lang="en-GB" sz="1200" spc="-25" dirty="0" smtClean="0">
                <a:solidFill>
                  <a:srgbClr val="231F20"/>
                </a:solidFill>
                <a:latin typeface="Museo Sans 100"/>
                <a:cs typeface="Museo Sans 100"/>
              </a:rPr>
              <a:t> </a:t>
            </a:r>
            <a:r>
              <a:rPr lang="en-GB" sz="1200" spc="-15" dirty="0" smtClean="0">
                <a:solidFill>
                  <a:srgbClr val="231F20"/>
                </a:solidFill>
                <a:latin typeface="Museo Sans 100"/>
                <a:cs typeface="Museo Sans 100"/>
              </a:rPr>
              <a:t>p</a:t>
            </a:r>
            <a:r>
              <a:rPr lang="en-GB" sz="1200" spc="-25" dirty="0" smtClean="0">
                <a:solidFill>
                  <a:srgbClr val="231F20"/>
                </a:solidFill>
                <a:latin typeface="Museo Sans 100"/>
                <a:cs typeface="Museo Sans 100"/>
              </a:rPr>
              <a:t>r</a:t>
            </a:r>
            <a:r>
              <a:rPr lang="en-GB" sz="1200" spc="-15" dirty="0" smtClean="0">
                <a:solidFill>
                  <a:srgbClr val="231F20"/>
                </a:solidFill>
                <a:latin typeface="Museo Sans 100"/>
                <a:cs typeface="Museo Sans 100"/>
              </a:rPr>
              <a:t>ogram.</a:t>
            </a:r>
          </a:p>
          <a:p>
            <a:pPr marL="12700" marR="12700">
              <a:lnSpc>
                <a:spcPct val="106100"/>
              </a:lnSpc>
            </a:pPr>
            <a:r>
              <a:rPr lang="en-GB" sz="1200" spc="25" dirty="0" smtClean="0">
                <a:solidFill>
                  <a:srgbClr val="231F20"/>
                </a:solidFill>
                <a:latin typeface="Museo Sans 100"/>
                <a:cs typeface="Museo Sans 100"/>
              </a:rPr>
              <a:t>Followin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pla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engthe</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positio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55" dirty="0" smtClean="0">
                <a:solidFill>
                  <a:srgbClr val="231F20"/>
                </a:solidFill>
                <a:latin typeface="Museo Sans 100"/>
                <a:cs typeface="Museo Sans 100"/>
              </a:rPr>
              <a:t> </a:t>
            </a:r>
            <a:r>
              <a:rPr lang="en-GB" sz="1200" spc="20" dirty="0" err="1" smtClean="0">
                <a:solidFill>
                  <a:srgbClr val="231F20"/>
                </a:solidFill>
                <a:latin typeface="Museo Sans 100"/>
                <a:cs typeface="Museo Sans 100"/>
              </a:rPr>
              <a:t>c</a:t>
            </a:r>
            <a:r>
              <a:rPr lang="en-GB" sz="1200" spc="25" dirty="0" err="1" smtClean="0">
                <a:solidFill>
                  <a:srgbClr val="231F20"/>
                </a:solidFill>
                <a:latin typeface="Museo Sans 100"/>
                <a:cs typeface="Museo Sans 100"/>
              </a:rPr>
              <a:t>ente</a:t>
            </a:r>
            <a:r>
              <a:rPr lang="en-GB" sz="1200" spc="0" dirty="0" err="1"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knowledg</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ma</a:t>
            </a:r>
            <a:r>
              <a:rPr lang="en-GB" sz="1200" spc="15" dirty="0" smtClean="0">
                <a:solidFill>
                  <a:srgbClr val="231F20"/>
                </a:solidFill>
                <a:latin typeface="Museo Sans 100"/>
                <a:cs typeface="Museo Sans 100"/>
              </a:rPr>
              <a:t>k</a:t>
            </a:r>
            <a:r>
              <a:rPr lang="en-GB" sz="1200" spc="0" dirty="0" smtClean="0">
                <a:solidFill>
                  <a:srgbClr val="231F20"/>
                </a:solidFill>
                <a:latin typeface="Museo Sans 100"/>
                <a:cs typeface="Museo Sans 100"/>
              </a:rPr>
              <a:t>e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tru</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Erasmu</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cit</a:t>
            </a:r>
            <a:r>
              <a:rPr lang="en-GB" sz="1200" spc="-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Cit</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Counci</a:t>
            </a:r>
            <a:r>
              <a:rPr lang="en-GB" sz="1200" spc="0" dirty="0" smtClean="0">
                <a:solidFill>
                  <a:srgbClr val="231F20"/>
                </a:solidFill>
                <a:latin typeface="Museo Sans 100"/>
                <a:cs typeface="Museo Sans 100"/>
              </a:rPr>
              <a:t>l</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launche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pl</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or</a:t>
            </a:r>
            <a:r>
              <a:rPr lang="en-GB" sz="1200" spc="0" dirty="0" smtClean="0">
                <a:solidFill>
                  <a:srgbClr val="231F20"/>
                </a:solidFill>
                <a:latin typeface="Museo Sans 100"/>
                <a:cs typeface="Museo Sans 100"/>
              </a:rPr>
              <a:t>m</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STU</a:t>
            </a:r>
            <a:r>
              <a:rPr lang="en-GB" sz="1200" spc="5" dirty="0" smtClean="0">
                <a:solidFill>
                  <a:srgbClr val="231F20"/>
                </a:solidFill>
                <a:latin typeface="Museo Sans 100"/>
                <a:cs typeface="Museo Sans 100"/>
              </a:rPr>
              <a:t>D</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hlinkClick r:id="rId3"/>
              </a:rPr>
              <a:t>(ww</a:t>
            </a:r>
            <a:r>
              <a:rPr lang="en-GB" sz="1200" spc="5" dirty="0" smtClean="0">
                <a:solidFill>
                  <a:srgbClr val="231F20"/>
                </a:solidFill>
                <a:latin typeface="Museo Sans 100"/>
                <a:cs typeface="Museo Sans 100"/>
                <a:hlinkClick r:id="rId3"/>
              </a:rPr>
              <a:t>w</a:t>
            </a:r>
            <a:r>
              <a:rPr lang="en-GB" sz="1200" spc="0"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studyinlisbon.pt)</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whic</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want</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agg</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eg</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to</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pl</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or</a:t>
            </a:r>
            <a:r>
              <a:rPr lang="en-GB" sz="1200" spc="0" dirty="0" smtClean="0">
                <a:solidFill>
                  <a:srgbClr val="231F20"/>
                </a:solidFill>
                <a:latin typeface="Museo Sans 100"/>
                <a:cs typeface="Museo Sans 100"/>
              </a:rPr>
              <a:t>m</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20" dirty="0" smtClean="0">
                <a:solidFill>
                  <a:srgbClr val="231F20"/>
                </a:solidFill>
                <a:latin typeface="Museo Sans 100"/>
                <a:cs typeface="Museo Sans 100"/>
              </a:rPr>
              <a:t>nf</a:t>
            </a:r>
            <a:r>
              <a:rPr lang="en-GB" sz="1200" spc="25" dirty="0" smtClean="0">
                <a:solidFill>
                  <a:srgbClr val="231F20"/>
                </a:solidFill>
                <a:latin typeface="Museo Sans 100"/>
                <a:cs typeface="Museo Sans 100"/>
              </a:rPr>
              <a:t>orm</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partner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and initi</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tives</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ha</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mai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objectiv</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ttrac</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etai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talen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(student</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n</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tional</a:t>
            </a:r>
            <a:r>
              <a:rPr lang="en-GB" sz="1200" spc="0" baseline="0" dirty="0" smtClean="0">
                <a:solidFill>
                  <a:schemeClr val="tx1"/>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eig</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esea</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chers</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positionin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intern</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tionall</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0" dirty="0" smtClean="0">
                <a:solidFill>
                  <a:srgbClr val="231F20"/>
                </a:solidFill>
                <a:latin typeface="Museo Sans 100"/>
                <a:cs typeface="Museo Sans 100"/>
              </a:rPr>
              <a:t>a</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globa</a:t>
            </a:r>
            <a:r>
              <a:rPr lang="en-GB" sz="1200" spc="0" dirty="0" smtClean="0">
                <a:solidFill>
                  <a:srgbClr val="231F20"/>
                </a:solidFill>
                <a:latin typeface="Museo Sans 100"/>
                <a:cs typeface="Museo Sans 100"/>
              </a:rPr>
              <a:t>l</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hu</a:t>
            </a:r>
            <a:r>
              <a:rPr lang="en-GB" sz="1200" spc="0" dirty="0" smtClean="0">
                <a:solidFill>
                  <a:srgbClr val="231F20"/>
                </a:solidFill>
                <a:latin typeface="Museo Sans 100"/>
                <a:cs typeface="Museo Sans 100"/>
              </a:rPr>
              <a:t>b</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field</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 </a:t>
            </a:r>
            <a:r>
              <a:rPr lang="en-GB" sz="1200" spc="25" dirty="0" smtClean="0">
                <a:solidFill>
                  <a:srgbClr val="231F20"/>
                </a:solidFill>
                <a:latin typeface="Museo Sans 100"/>
                <a:cs typeface="Museo Sans 100"/>
              </a:rPr>
              <a:t>knowledg</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innov</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a:t>
            </a:r>
            <a:endParaRPr lang="en-GB" sz="1200" dirty="0" smtClean="0">
              <a:latin typeface="Museo Sans 100"/>
              <a:cs typeface="Museo Sans 10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7</a:t>
            </a:fld>
            <a:endParaRPr lang="en-GB"/>
          </a:p>
        </p:txBody>
      </p:sp>
    </p:spTree>
    <p:extLst>
      <p:ext uri="{BB962C8B-B14F-4D97-AF65-F5344CB8AC3E}">
        <p14:creationId xmlns:p14="http://schemas.microsoft.com/office/powerpoint/2010/main" val="319852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err="1" smtClean="0"/>
              <a:t>About</a:t>
            </a:r>
            <a:r>
              <a:rPr lang="pt-PT" baseline="0" dirty="0" smtClean="0"/>
              <a:t> </a:t>
            </a:r>
            <a:r>
              <a:rPr lang="pt-PT" baseline="0" dirty="0" err="1" smtClean="0"/>
              <a:t>the</a:t>
            </a:r>
            <a:r>
              <a:rPr lang="pt-PT" baseline="0" dirty="0" smtClean="0"/>
              <a:t> </a:t>
            </a:r>
            <a:r>
              <a:rPr lang="pt-PT" baseline="0" dirty="0" err="1" smtClean="0"/>
              <a:t>third</a:t>
            </a:r>
            <a:r>
              <a:rPr lang="pt-PT" baseline="0" dirty="0" smtClean="0"/>
              <a:t> </a:t>
            </a:r>
            <a:r>
              <a:rPr lang="pt-PT" baseline="0" dirty="0" err="1" smtClean="0"/>
              <a:t>engine</a:t>
            </a:r>
            <a:r>
              <a:rPr lang="pt-PT" baseline="0" dirty="0" smtClean="0"/>
              <a:t> </a:t>
            </a:r>
            <a:r>
              <a:rPr lang="pt-PT" baseline="0" dirty="0" err="1" smtClean="0"/>
              <a:t>and</a:t>
            </a:r>
            <a:r>
              <a:rPr lang="pt-PT" baseline="0" dirty="0" smtClean="0"/>
              <a:t> </a:t>
            </a:r>
            <a:r>
              <a:rPr lang="pt-PT" baseline="0" dirty="0" err="1" smtClean="0"/>
              <a:t>again</a:t>
            </a:r>
            <a:r>
              <a:rPr lang="pt-PT" baseline="0" dirty="0" smtClean="0"/>
              <a:t> in a short </a:t>
            </a:r>
            <a:r>
              <a:rPr lang="pt-PT" baseline="0" dirty="0" err="1" smtClean="0"/>
              <a:t>way</a:t>
            </a:r>
            <a:r>
              <a:rPr lang="pt-PT" baseline="0" dirty="0" smtClean="0"/>
              <a:t>: </a:t>
            </a:r>
            <a:r>
              <a:rPr lang="pt-PT" b="1" baseline="0" dirty="0" err="1" smtClean="0"/>
              <a:t>Strategic</a:t>
            </a:r>
            <a:r>
              <a:rPr lang="pt-PT" b="1" baseline="0" dirty="0" smtClean="0"/>
              <a:t> Clusters</a:t>
            </a:r>
            <a:endParaRPr lang="en-GB" b="1" dirty="0" smtClean="0"/>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8</a:t>
            </a:fld>
            <a:endParaRPr lang="en-GB"/>
          </a:p>
        </p:txBody>
      </p:sp>
    </p:spTree>
    <p:extLst>
      <p:ext uri="{BB962C8B-B14F-4D97-AF65-F5344CB8AC3E}">
        <p14:creationId xmlns:p14="http://schemas.microsoft.com/office/powerpoint/2010/main" val="375974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2700" marR="399415">
              <a:lnSpc>
                <a:spcPct val="106100"/>
              </a:lnSpc>
            </a:pPr>
            <a:r>
              <a:rPr lang="en-GB" sz="1200" spc="5"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e in the Lisbon City Council</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ongl</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believ</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2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Ec</a:t>
            </a:r>
            <a:r>
              <a:rPr lang="en-GB" sz="1200" spc="25" dirty="0" smtClean="0">
                <a:solidFill>
                  <a:srgbClr val="231F20"/>
                </a:solidFill>
                <a:latin typeface="Museo Sans 100"/>
                <a:cs typeface="Museo Sans 100"/>
              </a:rPr>
              <a:t>osystems 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Cluster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a:t>
            </a:r>
            <a:r>
              <a:rPr lang="en-GB" sz="1200" spc="1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importan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str</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tegic</a:t>
            </a:r>
            <a:r>
              <a:rPr lang="en-GB" sz="1200" spc="0" baseline="0" dirty="0" smtClean="0">
                <a:solidFill>
                  <a:schemeClr val="tx1"/>
                </a:solidFill>
                <a:latin typeface="Museo Sans 100"/>
                <a:cs typeface="Museo Sans 100"/>
              </a:rPr>
              <a:t> </a:t>
            </a:r>
            <a:r>
              <a:rPr lang="en-GB" sz="1200" spc="25" dirty="0" smtClean="0">
                <a:solidFill>
                  <a:srgbClr val="231F20"/>
                </a:solidFill>
                <a:latin typeface="Museo Sans 100"/>
                <a:cs typeface="Museo Sans 100"/>
              </a:rPr>
              <a:t>pl</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orm</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efficien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instrument</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the developmen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onom</a:t>
            </a:r>
            <a:r>
              <a:rPr lang="en-GB" sz="1200" spc="-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marL="12700" marR="435609">
              <a:lnSpc>
                <a:spcPct val="106100"/>
              </a:lnSpc>
            </a:pPr>
            <a:r>
              <a:rPr lang="en-GB" sz="1200" spc="5"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wan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2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str</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tegi</a:t>
            </a:r>
            <a:r>
              <a:rPr lang="en-GB" sz="1200" spc="0" dirty="0" smtClean="0">
                <a:solidFill>
                  <a:srgbClr val="231F20"/>
                </a:solidFill>
                <a:latin typeface="Museo Sans 100"/>
                <a:cs typeface="Museo Sans 100"/>
              </a:rPr>
              <a:t>c</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clusters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to</a:t>
            </a:r>
            <a:r>
              <a:rPr lang="en-GB" sz="1200" spc="55" baseline="0"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onsolid</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enew</a:t>
            </a:r>
            <a:r>
              <a:rPr lang="en-GB" sz="1200" spc="0" baseline="0" dirty="0" smtClean="0">
                <a:solidFill>
                  <a:schemeClr val="tx1"/>
                </a:solidFill>
                <a:latin typeface="Museo Sans 100"/>
                <a:cs typeface="Museo Sans 100"/>
              </a:rPr>
              <a:t> </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ontinuousl</a:t>
            </a:r>
            <a:r>
              <a:rPr lang="en-GB" sz="1200" spc="-5" dirty="0" smtClean="0">
                <a:solidFill>
                  <a:srgbClr val="231F20"/>
                </a:solidFill>
                <a:latin typeface="Museo Sans 100"/>
                <a:cs typeface="Museo Sans 100"/>
              </a:rPr>
              <a:t>y</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ensurin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dissemin</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 trans</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e</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knowledg</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know-ho</a:t>
            </a:r>
            <a:r>
              <a:rPr lang="en-GB" sz="1200" spc="5" dirty="0" smtClean="0">
                <a:solidFill>
                  <a:srgbClr val="231F20"/>
                </a:solidFill>
                <a:latin typeface="Museo Sans 100"/>
                <a:cs typeface="Museo Sans 100"/>
              </a:rPr>
              <a:t>w</a:t>
            </a:r>
            <a:r>
              <a:rPr lang="en-GB" sz="1200" spc="0" dirty="0" smtClean="0">
                <a:solidFill>
                  <a:srgbClr val="231F20"/>
                </a:solidFill>
                <a:latin typeface="Museo Sans 100"/>
                <a:cs typeface="Museo Sans 100"/>
              </a:rPr>
              <a:t>.</a:t>
            </a:r>
          </a:p>
          <a:p>
            <a:pPr marL="12700" marR="12700">
              <a:lnSpc>
                <a:spcPct val="106100"/>
              </a:lnSpc>
            </a:pP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startin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poin</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app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oac</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o</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the str</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tegi</a:t>
            </a:r>
            <a:r>
              <a:rPr lang="en-GB" sz="1200" spc="0" dirty="0" smtClean="0">
                <a:solidFill>
                  <a:srgbClr val="231F20"/>
                </a:solidFill>
                <a:latin typeface="Museo Sans 100"/>
                <a:cs typeface="Museo Sans 100"/>
              </a:rPr>
              <a:t>c</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sector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Lisbo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base</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on</a:t>
            </a:r>
            <a:r>
              <a:rPr lang="en-GB" sz="1200" spc="0" baseline="0" dirty="0" smtClean="0">
                <a:solidFill>
                  <a:schemeClr val="tx1"/>
                </a:solidFill>
                <a:latin typeface="Museo Sans 100"/>
                <a:cs typeface="Museo Sans 100"/>
              </a:rPr>
              <a:t> </a:t>
            </a:r>
            <a:r>
              <a:rPr lang="en-GB" sz="1200" dirty="0" smtClean="0">
                <a:solidFill>
                  <a:srgbClr val="231F20"/>
                </a:solidFill>
                <a:latin typeface="Museo Sans 100"/>
                <a:cs typeface="Museo Sans 100"/>
              </a:rPr>
              <a:t>a</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c</a:t>
            </a:r>
            <a:r>
              <a:rPr lang="en-GB" sz="1200" spc="25" dirty="0" smtClean="0">
                <a:solidFill>
                  <a:srgbClr val="231F20"/>
                </a:solidFill>
                <a:latin typeface="Museo Sans 100"/>
                <a:cs typeface="Museo Sans 100"/>
              </a:rPr>
              <a:t>ommo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methodolog</a:t>
            </a:r>
            <a:r>
              <a:rPr lang="en-GB" sz="1200" spc="0" dirty="0" smtClean="0">
                <a:solidFill>
                  <a:srgbClr val="231F20"/>
                </a:solidFill>
                <a:latin typeface="Museo Sans 100"/>
                <a:cs typeface="Museo Sans 100"/>
              </a:rPr>
              <a:t>y</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20" dirty="0" smtClean="0">
                <a:solidFill>
                  <a:srgbClr val="231F20"/>
                </a:solidFill>
                <a:latin typeface="Museo Sans 100"/>
                <a:cs typeface="Museo Sans 100"/>
              </a:rPr>
              <a:t>a</a:t>
            </a:r>
            <a:r>
              <a:rPr lang="en-GB" sz="1200" spc="0" dirty="0" smtClean="0">
                <a:solidFill>
                  <a:srgbClr val="231F20"/>
                </a:solidFill>
                <a:latin typeface="Museo Sans 100"/>
                <a:cs typeface="Museo Sans 100"/>
              </a:rPr>
              <a:t>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includes indic</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tor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mappin</a:t>
            </a:r>
            <a:r>
              <a:rPr lang="en-GB" sz="1200" spc="0" dirty="0" smtClean="0">
                <a:solidFill>
                  <a:srgbClr val="231F20"/>
                </a:solidFill>
                <a:latin typeface="Museo Sans 100"/>
                <a:cs typeface="Museo Sans 100"/>
              </a:rPr>
              <a:t>g</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it</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major actors</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str</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tegi</a:t>
            </a:r>
            <a:r>
              <a:rPr lang="en-GB" sz="1200" spc="0" dirty="0" smtClean="0">
                <a:solidFill>
                  <a:srgbClr val="231F20"/>
                </a:solidFill>
                <a:latin typeface="Museo Sans 100"/>
                <a:cs typeface="Museo Sans 100"/>
              </a:rPr>
              <a:t>c</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partner</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actively particip</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i</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development</a:t>
            </a:r>
            <a:r>
              <a:rPr lang="en-GB" sz="1200" spc="0" dirty="0" smtClean="0">
                <a:solidFill>
                  <a:srgbClr val="231F20"/>
                </a:solidFill>
                <a:latin typeface="Museo Sans 100"/>
                <a:cs typeface="Museo Sans 100"/>
              </a:rPr>
              <a:t>,</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valid</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tion an</a:t>
            </a:r>
            <a:r>
              <a:rPr lang="en-GB" sz="1200" spc="0" dirty="0" smtClean="0">
                <a:solidFill>
                  <a:srgbClr val="231F20"/>
                </a:solidFill>
                <a:latin typeface="Museo Sans 100"/>
                <a:cs typeface="Museo Sans 100"/>
              </a:rPr>
              <a:t>d</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discussio</a:t>
            </a:r>
            <a:r>
              <a:rPr lang="en-GB" sz="1200" spc="0" dirty="0" smtClean="0">
                <a:solidFill>
                  <a:srgbClr val="231F20"/>
                </a:solidFill>
                <a:latin typeface="Museo Sans 100"/>
                <a:cs typeface="Museo Sans 100"/>
              </a:rPr>
              <a:t>n</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f</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th</a:t>
            </a:r>
            <a:r>
              <a:rPr lang="en-GB" sz="1200" spc="0" dirty="0" smtClean="0">
                <a:solidFill>
                  <a:srgbClr val="231F20"/>
                </a:solidFill>
                <a:latin typeface="Museo Sans 100"/>
                <a:cs typeface="Museo Sans 100"/>
              </a:rPr>
              <a:t>e</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p</a:t>
            </a:r>
            <a:r>
              <a:rPr lang="en-GB" sz="1200" spc="10" dirty="0" smtClean="0">
                <a:solidFill>
                  <a:srgbClr val="231F20"/>
                </a:solidFill>
                <a:latin typeface="Museo Sans 100"/>
                <a:cs typeface="Museo Sans 100"/>
              </a:rPr>
              <a:t>r</a:t>
            </a:r>
            <a:r>
              <a:rPr lang="en-GB" sz="1200" spc="25" dirty="0" smtClean="0">
                <a:solidFill>
                  <a:srgbClr val="231F20"/>
                </a:solidFill>
                <a:latin typeface="Museo Sans 100"/>
                <a:cs typeface="Museo Sans 100"/>
              </a:rPr>
              <a:t>ogramme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and initi</a:t>
            </a:r>
            <a:r>
              <a:rPr lang="en-GB" sz="1200" spc="20" dirty="0" smtClean="0">
                <a:solidFill>
                  <a:srgbClr val="231F20"/>
                </a:solidFill>
                <a:latin typeface="Museo Sans 100"/>
                <a:cs typeface="Museo Sans 100"/>
              </a:rPr>
              <a:t>a</a:t>
            </a:r>
            <a:r>
              <a:rPr lang="en-GB" sz="1200" spc="25" dirty="0" smtClean="0">
                <a:solidFill>
                  <a:srgbClr val="231F20"/>
                </a:solidFill>
                <a:latin typeface="Museo Sans 100"/>
                <a:cs typeface="Museo Sans 100"/>
              </a:rPr>
              <a:t>tive</a:t>
            </a:r>
            <a:r>
              <a:rPr lang="en-GB" sz="1200" spc="0" dirty="0" smtClean="0">
                <a:solidFill>
                  <a:srgbClr val="231F20"/>
                </a:solidFill>
                <a:latin typeface="Museo Sans 100"/>
                <a:cs typeface="Museo Sans 100"/>
              </a:rPr>
              <a:t>s</a:t>
            </a:r>
            <a:r>
              <a:rPr lang="en-GB" sz="1200" spc="55" dirty="0" smtClean="0">
                <a:solidFill>
                  <a:srgbClr val="231F20"/>
                </a:solidFill>
                <a:latin typeface="Museo Sans 100"/>
                <a:cs typeface="Museo Sans 100"/>
              </a:rPr>
              <a:t> </a:t>
            </a:r>
            <a:r>
              <a:rPr lang="en-GB" sz="1200" spc="20" dirty="0" smtClean="0">
                <a:solidFill>
                  <a:srgbClr val="231F20"/>
                </a:solidFill>
                <a:latin typeface="Museo Sans 100"/>
                <a:cs typeface="Museo Sans 100"/>
              </a:rPr>
              <a:t>f</a:t>
            </a:r>
            <a:r>
              <a:rPr lang="en-GB" sz="1200" spc="25" dirty="0" smtClean="0">
                <a:solidFill>
                  <a:srgbClr val="231F20"/>
                </a:solidFill>
                <a:latin typeface="Museo Sans 100"/>
                <a:cs typeface="Museo Sans 100"/>
              </a:rPr>
              <a:t>o</a:t>
            </a:r>
            <a:r>
              <a:rPr lang="en-GB" sz="1200" spc="0" dirty="0" smtClean="0">
                <a:solidFill>
                  <a:srgbClr val="231F20"/>
                </a:solidFill>
                <a:latin typeface="Museo Sans 100"/>
                <a:cs typeface="Museo Sans 100"/>
              </a:rPr>
              <a:t>r</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eac</a:t>
            </a:r>
            <a:r>
              <a:rPr lang="en-GB" sz="1200" spc="0" dirty="0" smtClean="0">
                <a:solidFill>
                  <a:srgbClr val="231F20"/>
                </a:solidFill>
                <a:latin typeface="Museo Sans 100"/>
                <a:cs typeface="Museo Sans 100"/>
              </a:rPr>
              <a:t>h</a:t>
            </a:r>
            <a:r>
              <a:rPr lang="en-GB" sz="1200" spc="55" dirty="0" smtClean="0">
                <a:solidFill>
                  <a:srgbClr val="231F20"/>
                </a:solidFill>
                <a:latin typeface="Museo Sans 100"/>
                <a:cs typeface="Museo Sans 100"/>
              </a:rPr>
              <a:t> </a:t>
            </a:r>
            <a:r>
              <a:rPr lang="en-GB" sz="1200" spc="25" dirty="0" smtClean="0">
                <a:solidFill>
                  <a:srgbClr val="231F20"/>
                </a:solidFill>
                <a:latin typeface="Museo Sans 100"/>
                <a:cs typeface="Museo Sans 100"/>
              </a:rPr>
              <a:t>secto</a:t>
            </a:r>
            <a:r>
              <a:rPr lang="en-GB" sz="1200" spc="-10" dirty="0" smtClean="0">
                <a:solidFill>
                  <a:srgbClr val="231F20"/>
                </a:solidFill>
                <a:latin typeface="Museo Sans 100"/>
                <a:cs typeface="Museo Sans 100"/>
              </a:rPr>
              <a:t>r</a:t>
            </a:r>
            <a:r>
              <a:rPr lang="en-GB" sz="1200" spc="0" dirty="0" smtClean="0">
                <a:solidFill>
                  <a:srgbClr val="231F20"/>
                </a:solidFill>
                <a:latin typeface="Museo Sans 100"/>
                <a:cs typeface="Museo Sans 100"/>
              </a:rPr>
              <a:t>.</a:t>
            </a:r>
            <a:endParaRPr lang="en-GB" sz="1200" dirty="0" smtClean="0">
              <a:latin typeface="Museo Sans 100"/>
              <a:cs typeface="Museo Sans 100"/>
            </a:endParaRPr>
          </a:p>
          <a:p>
            <a:pPr marL="12700" marR="12700">
              <a:lnSpc>
                <a:spcPct val="106100"/>
              </a:lnSpc>
            </a:pPr>
            <a:endParaRPr lang="en-GB" sz="1200" dirty="0" smtClean="0">
              <a:latin typeface="Museo Sans 100"/>
              <a:cs typeface="Museo Sans 100"/>
            </a:endParaRPr>
          </a:p>
          <a:p>
            <a:endParaRPr lang="en-GB" dirty="0"/>
          </a:p>
        </p:txBody>
      </p:sp>
      <p:sp>
        <p:nvSpPr>
          <p:cNvPr id="4" name="Marcador de Posição do Número do Diapositivo 3"/>
          <p:cNvSpPr>
            <a:spLocks noGrp="1"/>
          </p:cNvSpPr>
          <p:nvPr>
            <p:ph type="sldNum" sz="quarter" idx="10"/>
          </p:nvPr>
        </p:nvSpPr>
        <p:spPr/>
        <p:txBody>
          <a:bodyPr/>
          <a:lstStyle/>
          <a:p>
            <a:fld id="{D3E29EC8-54DC-47C1-B40C-AA236836B141}" type="slidenum">
              <a:rPr lang="en-GB" smtClean="0"/>
              <a:t>9</a:t>
            </a:fld>
            <a:endParaRPr lang="en-GB"/>
          </a:p>
        </p:txBody>
      </p:sp>
    </p:spTree>
    <p:extLst>
      <p:ext uri="{BB962C8B-B14F-4D97-AF65-F5344CB8AC3E}">
        <p14:creationId xmlns:p14="http://schemas.microsoft.com/office/powerpoint/2010/main" val="2180338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003" cy="7559992"/>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ctrTitle"/>
          </p:nvPr>
        </p:nvSpPr>
        <p:spPr>
          <a:xfrm>
            <a:off x="2044267" y="2558704"/>
            <a:ext cx="6603594" cy="1090958"/>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603819" y="4238752"/>
            <a:ext cx="7484490" cy="18923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3/24/2017</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003" cy="7559992"/>
          </a:xfrm>
          <a:custGeom>
            <a:avLst/>
            <a:gdLst/>
            <a:ahLst/>
            <a:cxnLst/>
            <a:rect l="l" t="t" r="r" b="b"/>
            <a:pathLst>
              <a:path w="10692003" h="7559992">
                <a:moveTo>
                  <a:pt x="0" y="7559992"/>
                </a:moveTo>
                <a:lnTo>
                  <a:pt x="10692003" y="7559992"/>
                </a:lnTo>
                <a:lnTo>
                  <a:pt x="10692003" y="0"/>
                </a:lnTo>
                <a:lnTo>
                  <a:pt x="0" y="0"/>
                </a:lnTo>
                <a:lnTo>
                  <a:pt x="0" y="7559992"/>
                </a:lnTo>
                <a:close/>
              </a:path>
            </a:pathLst>
          </a:custGeom>
          <a:solidFill>
            <a:srgbClr val="FFF200"/>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3/24/2017</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34606" y="1740916"/>
            <a:ext cx="4651076" cy="499567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506446" y="1740916"/>
            <a:ext cx="4651076" cy="499567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3/24/2017</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003" cy="7559992"/>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3/24/2017</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3/24/2017</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5399" y="6831955"/>
            <a:ext cx="9210725" cy="0"/>
          </a:xfrm>
          <a:custGeom>
            <a:avLst/>
            <a:gdLst/>
            <a:ahLst/>
            <a:cxnLst/>
            <a:rect l="l" t="t" r="r" b="b"/>
            <a:pathLst>
              <a:path w="9210725">
                <a:moveTo>
                  <a:pt x="0" y="0"/>
                </a:moveTo>
                <a:lnTo>
                  <a:pt x="9210725" y="0"/>
                </a:lnTo>
              </a:path>
            </a:pathLst>
          </a:custGeom>
          <a:ln w="6350">
            <a:solidFill>
              <a:srgbClr val="231F20"/>
            </a:solidFill>
            <a:prstDash val="dash"/>
          </a:ln>
        </p:spPr>
        <p:txBody>
          <a:bodyPr wrap="square" lIns="0" tIns="0" rIns="0" bIns="0" rtlCol="0">
            <a:noAutofit/>
          </a:bodyPr>
          <a:lstStyle/>
          <a:p>
            <a:endParaRPr/>
          </a:p>
        </p:txBody>
      </p:sp>
      <p:sp>
        <p:nvSpPr>
          <p:cNvPr id="17" name="bk object 17"/>
          <p:cNvSpPr/>
          <p:nvPr/>
        </p:nvSpPr>
        <p:spPr>
          <a:xfrm>
            <a:off x="726349" y="6831955"/>
            <a:ext cx="0" cy="0"/>
          </a:xfrm>
          <a:custGeom>
            <a:avLst/>
            <a:gdLst/>
            <a:ahLst/>
            <a:cxnLst/>
            <a:rect l="l" t="t" r="r" b="b"/>
            <a:pathLst>
              <a:path>
                <a:moveTo>
                  <a:pt x="0" y="0"/>
                </a:moveTo>
                <a:lnTo>
                  <a:pt x="0" y="0"/>
                </a:lnTo>
              </a:path>
            </a:pathLst>
          </a:custGeom>
          <a:ln w="6350">
            <a:solidFill>
              <a:srgbClr val="231F20"/>
            </a:solidFill>
          </a:ln>
        </p:spPr>
        <p:txBody>
          <a:bodyPr wrap="square" lIns="0" tIns="0" rIns="0" bIns="0" rtlCol="0">
            <a:noAutofit/>
          </a:bodyPr>
          <a:lstStyle/>
          <a:p>
            <a:endParaRPr/>
          </a:p>
        </p:txBody>
      </p:sp>
      <p:sp>
        <p:nvSpPr>
          <p:cNvPr id="18" name="bk object 18"/>
          <p:cNvSpPr/>
          <p:nvPr/>
        </p:nvSpPr>
        <p:spPr>
          <a:xfrm>
            <a:off x="9965650" y="6831955"/>
            <a:ext cx="0" cy="0"/>
          </a:xfrm>
          <a:custGeom>
            <a:avLst/>
            <a:gdLst/>
            <a:ahLst/>
            <a:cxnLst/>
            <a:rect l="l" t="t" r="r" b="b"/>
            <a:pathLst>
              <a:path>
                <a:moveTo>
                  <a:pt x="0" y="0"/>
                </a:moveTo>
                <a:lnTo>
                  <a:pt x="0" y="0"/>
                </a:lnTo>
              </a:path>
            </a:pathLst>
          </a:custGeom>
          <a:ln w="6350">
            <a:solidFill>
              <a:srgbClr val="231F20"/>
            </a:solidFill>
          </a:ln>
        </p:spPr>
        <p:txBody>
          <a:bodyPr wrap="square" lIns="0" tIns="0" rIns="0" bIns="0" rtlCol="0">
            <a:noAutofit/>
          </a:bodyPr>
          <a:lstStyle/>
          <a:p>
            <a:endParaRPr/>
          </a:p>
        </p:txBody>
      </p:sp>
      <p:sp>
        <p:nvSpPr>
          <p:cNvPr id="2" name="Holder 2"/>
          <p:cNvSpPr>
            <a:spLocks noGrp="1"/>
          </p:cNvSpPr>
          <p:nvPr>
            <p:ph type="title"/>
          </p:nvPr>
        </p:nvSpPr>
        <p:spPr>
          <a:xfrm>
            <a:off x="2745799" y="2624442"/>
            <a:ext cx="5200530" cy="151913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2745799" y="2624442"/>
            <a:ext cx="5200530" cy="151913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635324" y="7039356"/>
            <a:ext cx="3421481" cy="37846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06" y="7039356"/>
            <a:ext cx="2459189" cy="37846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3/24/2017</a:t>
            </a:fld>
            <a:endParaRPr lang="en-US" smtClean="0"/>
          </a:p>
        </p:txBody>
      </p:sp>
      <p:sp>
        <p:nvSpPr>
          <p:cNvPr id="6" name="Holder 6"/>
          <p:cNvSpPr>
            <a:spLocks noGrp="1"/>
          </p:cNvSpPr>
          <p:nvPr>
            <p:ph type="sldNum" sz="quarter" idx="7"/>
          </p:nvPr>
        </p:nvSpPr>
        <p:spPr>
          <a:xfrm>
            <a:off x="7698333" y="7039356"/>
            <a:ext cx="2459189" cy="37846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dirty="0"/>
          </a:p>
        </p:txBody>
      </p:sp>
      <p:sp>
        <p:nvSpPr>
          <p:cNvPr id="3" name="object 3"/>
          <p:cNvSpPr txBox="1"/>
          <p:nvPr/>
        </p:nvSpPr>
        <p:spPr>
          <a:xfrm>
            <a:off x="707299" y="7125905"/>
            <a:ext cx="4822825" cy="194310"/>
          </a:xfrm>
          <a:prstGeom prst="rect">
            <a:avLst/>
          </a:prstGeom>
        </p:spPr>
        <p:txBody>
          <a:bodyPr vert="horz" wrap="square" lIns="0" tIns="0" rIns="0" bIns="0" rtlCol="0">
            <a:noAutofit/>
          </a:bodyPr>
          <a:lstStyle/>
          <a:p>
            <a:pPr marL="12700">
              <a:lnSpc>
                <a:spcPct val="100000"/>
              </a:lnSpc>
            </a:pPr>
            <a:r>
              <a:rPr sz="1200" dirty="0" smtClean="0">
                <a:solidFill>
                  <a:srgbClr val="FFFFFF"/>
                </a:solidFill>
                <a:latin typeface="Museo Sans 500"/>
                <a:cs typeface="Museo Sans 500"/>
              </a:rPr>
              <a:t>Lisbon City Council | General Di</a:t>
            </a:r>
            <a:r>
              <a:rPr sz="1200" spc="-5" dirty="0" smtClean="0">
                <a:solidFill>
                  <a:srgbClr val="FFFFFF"/>
                </a:solidFill>
                <a:latin typeface="Museo Sans 500"/>
                <a:cs typeface="Museo Sans 500"/>
              </a:rPr>
              <a:t>r</a:t>
            </a:r>
            <a:r>
              <a:rPr sz="1200" spc="0" dirty="0" smtClean="0">
                <a:solidFill>
                  <a:srgbClr val="FFFFFF"/>
                </a:solidFill>
                <a:latin typeface="Museo Sans 500"/>
                <a:cs typeface="Museo Sans 500"/>
              </a:rPr>
              <a:t>ection for Economy and Innov</a:t>
            </a:r>
            <a:r>
              <a:rPr sz="1200" spc="-5" dirty="0" smtClean="0">
                <a:solidFill>
                  <a:srgbClr val="FFFFFF"/>
                </a:solidFill>
                <a:latin typeface="Museo Sans 500"/>
                <a:cs typeface="Museo Sans 500"/>
              </a:rPr>
              <a:t>a</a:t>
            </a:r>
            <a:r>
              <a:rPr sz="1200" spc="0" dirty="0" smtClean="0">
                <a:solidFill>
                  <a:srgbClr val="FFFFFF"/>
                </a:solidFill>
                <a:latin typeface="Museo Sans 500"/>
                <a:cs typeface="Museo Sans 500"/>
              </a:rPr>
              <a:t>tion</a:t>
            </a:r>
            <a:endParaRPr sz="1200" dirty="0">
              <a:latin typeface="Museo Sans 500"/>
              <a:cs typeface="Museo Sans 500"/>
            </a:endParaRPr>
          </a:p>
        </p:txBody>
      </p:sp>
      <p:sp>
        <p:nvSpPr>
          <p:cNvPr id="4" name="object 4"/>
          <p:cNvSpPr/>
          <p:nvPr/>
        </p:nvSpPr>
        <p:spPr>
          <a:xfrm>
            <a:off x="9635654" y="6914075"/>
            <a:ext cx="505295" cy="406179"/>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719999" y="1483174"/>
            <a:ext cx="435724" cy="111759"/>
          </a:xfrm>
          <a:custGeom>
            <a:avLst/>
            <a:gdLst/>
            <a:ahLst/>
            <a:cxnLst/>
            <a:rect l="l" t="t" r="r" b="b"/>
            <a:pathLst>
              <a:path w="435724" h="111759">
                <a:moveTo>
                  <a:pt x="0" y="111759"/>
                </a:moveTo>
                <a:lnTo>
                  <a:pt x="435724" y="111759"/>
                </a:lnTo>
                <a:lnTo>
                  <a:pt x="435724" y="0"/>
                </a:lnTo>
                <a:lnTo>
                  <a:pt x="0" y="0"/>
                </a:lnTo>
                <a:lnTo>
                  <a:pt x="0" y="111759"/>
                </a:lnTo>
                <a:close/>
              </a:path>
            </a:pathLst>
          </a:custGeom>
          <a:solidFill>
            <a:srgbClr val="FFFFFF"/>
          </a:solidFill>
        </p:spPr>
        <p:txBody>
          <a:bodyPr wrap="square" lIns="0" tIns="0" rIns="0" bIns="0" rtlCol="0">
            <a:noAutofit/>
          </a:bodyPr>
          <a:lstStyle/>
          <a:p>
            <a:endParaRPr/>
          </a:p>
        </p:txBody>
      </p:sp>
      <p:sp>
        <p:nvSpPr>
          <p:cNvPr id="6" name="object 6"/>
          <p:cNvSpPr/>
          <p:nvPr/>
        </p:nvSpPr>
        <p:spPr>
          <a:xfrm>
            <a:off x="719999" y="885004"/>
            <a:ext cx="128917" cy="598170"/>
          </a:xfrm>
          <a:custGeom>
            <a:avLst/>
            <a:gdLst/>
            <a:ahLst/>
            <a:cxnLst/>
            <a:rect l="l" t="t" r="r" b="b"/>
            <a:pathLst>
              <a:path w="128917" h="598170">
                <a:moveTo>
                  <a:pt x="0" y="598170"/>
                </a:moveTo>
                <a:lnTo>
                  <a:pt x="128917" y="598170"/>
                </a:lnTo>
                <a:lnTo>
                  <a:pt x="128917" y="0"/>
                </a:lnTo>
                <a:lnTo>
                  <a:pt x="0" y="0"/>
                </a:lnTo>
                <a:lnTo>
                  <a:pt x="0" y="59817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1283588" y="884999"/>
            <a:ext cx="128905" cy="709536"/>
          </a:xfrm>
          <a:custGeom>
            <a:avLst/>
            <a:gdLst/>
            <a:ahLst/>
            <a:cxnLst/>
            <a:rect l="l" t="t" r="r" b="b"/>
            <a:pathLst>
              <a:path w="128905" h="709536">
                <a:moveTo>
                  <a:pt x="0" y="0"/>
                </a:moveTo>
                <a:lnTo>
                  <a:pt x="128905" y="0"/>
                </a:lnTo>
                <a:lnTo>
                  <a:pt x="128905" y="709536"/>
                </a:lnTo>
                <a:lnTo>
                  <a:pt x="0" y="709536"/>
                </a:lnTo>
                <a:lnTo>
                  <a:pt x="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1563381" y="873000"/>
            <a:ext cx="478675" cy="733526"/>
          </a:xfrm>
          <a:custGeom>
            <a:avLst/>
            <a:gdLst/>
            <a:ahLst/>
            <a:cxnLst/>
            <a:rect l="l" t="t" r="r" b="b"/>
            <a:pathLst>
              <a:path w="478675" h="733526">
                <a:moveTo>
                  <a:pt x="69938" y="539661"/>
                </a:moveTo>
                <a:lnTo>
                  <a:pt x="0" y="636600"/>
                </a:lnTo>
                <a:lnTo>
                  <a:pt x="649" y="637302"/>
                </a:lnTo>
                <a:lnTo>
                  <a:pt x="2591" y="639314"/>
                </a:lnTo>
                <a:lnTo>
                  <a:pt x="40701" y="670718"/>
                </a:lnTo>
                <a:lnTo>
                  <a:pt x="76229" y="692308"/>
                </a:lnTo>
                <a:lnTo>
                  <a:pt x="122308" y="712590"/>
                </a:lnTo>
                <a:lnTo>
                  <a:pt x="178616" y="727638"/>
                </a:lnTo>
                <a:lnTo>
                  <a:pt x="221689" y="732824"/>
                </a:lnTo>
                <a:lnTo>
                  <a:pt x="244830" y="733526"/>
                </a:lnTo>
                <a:lnTo>
                  <a:pt x="266551" y="732823"/>
                </a:lnTo>
                <a:lnTo>
                  <a:pt x="307124" y="727378"/>
                </a:lnTo>
                <a:lnTo>
                  <a:pt x="343765" y="716928"/>
                </a:lnTo>
                <a:lnTo>
                  <a:pt x="391038" y="692882"/>
                </a:lnTo>
                <a:lnTo>
                  <a:pt x="428651" y="660175"/>
                </a:lnTo>
                <a:lnTo>
                  <a:pt x="456119" y="620365"/>
                </a:lnTo>
                <a:lnTo>
                  <a:pt x="458813" y="614603"/>
                </a:lnTo>
                <a:lnTo>
                  <a:pt x="244338" y="614603"/>
                </a:lnTo>
                <a:lnTo>
                  <a:pt x="210115" y="614395"/>
                </a:lnTo>
                <a:lnTo>
                  <a:pt x="162834" y="609624"/>
                </a:lnTo>
                <a:lnTo>
                  <a:pt x="127418" y="592118"/>
                </a:lnTo>
                <a:lnTo>
                  <a:pt x="96838" y="565630"/>
                </a:lnTo>
                <a:lnTo>
                  <a:pt x="84244" y="553563"/>
                </a:lnTo>
                <a:lnTo>
                  <a:pt x="69938" y="539661"/>
                </a:lnTo>
                <a:close/>
              </a:path>
              <a:path w="478675" h="733526">
                <a:moveTo>
                  <a:pt x="252818" y="0"/>
                </a:moveTo>
                <a:lnTo>
                  <a:pt x="213134" y="2580"/>
                </a:lnTo>
                <a:lnTo>
                  <a:pt x="158321" y="15584"/>
                </a:lnTo>
                <a:lnTo>
                  <a:pt x="110387" y="38505"/>
                </a:lnTo>
                <a:lnTo>
                  <a:pt x="70708" y="70168"/>
                </a:lnTo>
                <a:lnTo>
                  <a:pt x="40662" y="109401"/>
                </a:lnTo>
                <a:lnTo>
                  <a:pt x="21625" y="155029"/>
                </a:lnTo>
                <a:lnTo>
                  <a:pt x="14973" y="205879"/>
                </a:lnTo>
                <a:lnTo>
                  <a:pt x="17400" y="236807"/>
                </a:lnTo>
                <a:lnTo>
                  <a:pt x="35309" y="289071"/>
                </a:lnTo>
                <a:lnTo>
                  <a:pt x="67273" y="330544"/>
                </a:lnTo>
                <a:lnTo>
                  <a:pt x="109271" y="363625"/>
                </a:lnTo>
                <a:lnTo>
                  <a:pt x="157282" y="390714"/>
                </a:lnTo>
                <a:lnTo>
                  <a:pt x="231777" y="425359"/>
                </a:lnTo>
                <a:lnTo>
                  <a:pt x="255258" y="436510"/>
                </a:lnTo>
                <a:lnTo>
                  <a:pt x="297180" y="460015"/>
                </a:lnTo>
                <a:lnTo>
                  <a:pt x="329031" y="487123"/>
                </a:lnTo>
                <a:lnTo>
                  <a:pt x="349125" y="539789"/>
                </a:lnTo>
                <a:lnTo>
                  <a:pt x="346183" y="554136"/>
                </a:lnTo>
                <a:lnTo>
                  <a:pt x="324876" y="587905"/>
                </a:lnTo>
                <a:lnTo>
                  <a:pt x="289103" y="607973"/>
                </a:lnTo>
                <a:lnTo>
                  <a:pt x="244338" y="614603"/>
                </a:lnTo>
                <a:lnTo>
                  <a:pt x="458813" y="614603"/>
                </a:lnTo>
                <a:lnTo>
                  <a:pt x="472955" y="575009"/>
                </a:lnTo>
                <a:lnTo>
                  <a:pt x="478675" y="525665"/>
                </a:lnTo>
                <a:lnTo>
                  <a:pt x="476255" y="493518"/>
                </a:lnTo>
                <a:lnTo>
                  <a:pt x="458398" y="439579"/>
                </a:lnTo>
                <a:lnTo>
                  <a:pt x="426522" y="397365"/>
                </a:lnTo>
                <a:lnTo>
                  <a:pt x="384633" y="364381"/>
                </a:lnTo>
                <a:lnTo>
                  <a:pt x="336736" y="338130"/>
                </a:lnTo>
                <a:lnTo>
                  <a:pt x="238940" y="295840"/>
                </a:lnTo>
                <a:lnTo>
                  <a:pt x="216994" y="285575"/>
                </a:lnTo>
                <a:lnTo>
                  <a:pt x="179613" y="263228"/>
                </a:lnTo>
                <a:lnTo>
                  <a:pt x="147323" y="220487"/>
                </a:lnTo>
                <a:lnTo>
                  <a:pt x="144905" y="202533"/>
                </a:lnTo>
                <a:lnTo>
                  <a:pt x="146249" y="189485"/>
                </a:lnTo>
                <a:lnTo>
                  <a:pt x="171884" y="146433"/>
                </a:lnTo>
                <a:lnTo>
                  <a:pt x="208887" y="126195"/>
                </a:lnTo>
                <a:lnTo>
                  <a:pt x="257384" y="118923"/>
                </a:lnTo>
                <a:lnTo>
                  <a:pt x="441448" y="118923"/>
                </a:lnTo>
                <a:lnTo>
                  <a:pt x="464334" y="75590"/>
                </a:lnTo>
                <a:lnTo>
                  <a:pt x="433849" y="51461"/>
                </a:lnTo>
                <a:lnTo>
                  <a:pt x="400382" y="32459"/>
                </a:lnTo>
                <a:lnTo>
                  <a:pt x="354922" y="14726"/>
                </a:lnTo>
                <a:lnTo>
                  <a:pt x="297585" y="2683"/>
                </a:lnTo>
                <a:lnTo>
                  <a:pt x="275853" y="698"/>
                </a:lnTo>
                <a:lnTo>
                  <a:pt x="252818" y="0"/>
                </a:lnTo>
                <a:close/>
              </a:path>
              <a:path w="478675" h="733526">
                <a:moveTo>
                  <a:pt x="441448" y="118923"/>
                </a:moveTo>
                <a:lnTo>
                  <a:pt x="257384" y="118923"/>
                </a:lnTo>
                <a:lnTo>
                  <a:pt x="275245" y="118978"/>
                </a:lnTo>
                <a:lnTo>
                  <a:pt x="290596" y="119237"/>
                </a:lnTo>
                <a:lnTo>
                  <a:pt x="334939" y="125479"/>
                </a:lnTo>
                <a:lnTo>
                  <a:pt x="371269" y="147669"/>
                </a:lnTo>
                <a:lnTo>
                  <a:pt x="408724" y="180886"/>
                </a:lnTo>
                <a:lnTo>
                  <a:pt x="441448" y="118923"/>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2195908" y="885004"/>
            <a:ext cx="501276" cy="709536"/>
          </a:xfrm>
          <a:custGeom>
            <a:avLst/>
            <a:gdLst/>
            <a:ahLst/>
            <a:cxnLst/>
            <a:rect l="l" t="t" r="r" b="b"/>
            <a:pathLst>
              <a:path w="501276" h="709536">
                <a:moveTo>
                  <a:pt x="253834" y="0"/>
                </a:moveTo>
                <a:lnTo>
                  <a:pt x="0" y="0"/>
                </a:lnTo>
                <a:lnTo>
                  <a:pt x="0" y="709536"/>
                </a:lnTo>
                <a:lnTo>
                  <a:pt x="256832" y="709536"/>
                </a:lnTo>
                <a:lnTo>
                  <a:pt x="276331" y="709053"/>
                </a:lnTo>
                <a:lnTo>
                  <a:pt x="314271" y="705128"/>
                </a:lnTo>
                <a:lnTo>
                  <a:pt x="367445" y="691541"/>
                </a:lnTo>
                <a:lnTo>
                  <a:pt x="414381" y="668230"/>
                </a:lnTo>
                <a:lnTo>
                  <a:pt x="453110" y="634650"/>
                </a:lnTo>
                <a:lnTo>
                  <a:pt x="477360" y="598601"/>
                </a:lnTo>
                <a:lnTo>
                  <a:pt x="128917" y="598601"/>
                </a:lnTo>
                <a:lnTo>
                  <a:pt x="128917" y="393738"/>
                </a:lnTo>
                <a:lnTo>
                  <a:pt x="467796" y="393738"/>
                </a:lnTo>
                <a:lnTo>
                  <a:pt x="466021" y="391175"/>
                </a:lnTo>
                <a:lnTo>
                  <a:pt x="437711" y="362529"/>
                </a:lnTo>
                <a:lnTo>
                  <a:pt x="400926" y="341665"/>
                </a:lnTo>
                <a:lnTo>
                  <a:pt x="386753" y="336778"/>
                </a:lnTo>
                <a:lnTo>
                  <a:pt x="395296" y="329839"/>
                </a:lnTo>
                <a:lnTo>
                  <a:pt x="425741" y="305264"/>
                </a:lnTo>
                <a:lnTo>
                  <a:pt x="438670" y="289814"/>
                </a:lnTo>
                <a:lnTo>
                  <a:pt x="128917" y="289814"/>
                </a:lnTo>
                <a:lnTo>
                  <a:pt x="128917" y="110921"/>
                </a:lnTo>
                <a:lnTo>
                  <a:pt x="458922" y="110921"/>
                </a:lnTo>
                <a:lnTo>
                  <a:pt x="456487" y="104975"/>
                </a:lnTo>
                <a:lnTo>
                  <a:pt x="432498" y="67992"/>
                </a:lnTo>
                <a:lnTo>
                  <a:pt x="399146" y="38700"/>
                </a:lnTo>
                <a:lnTo>
                  <a:pt x="357524" y="17402"/>
                </a:lnTo>
                <a:lnTo>
                  <a:pt x="308722" y="4401"/>
                </a:lnTo>
                <a:lnTo>
                  <a:pt x="272739" y="492"/>
                </a:lnTo>
                <a:lnTo>
                  <a:pt x="253834" y="0"/>
                </a:lnTo>
                <a:close/>
              </a:path>
              <a:path w="501276" h="709536">
                <a:moveTo>
                  <a:pt x="467796" y="393738"/>
                </a:moveTo>
                <a:lnTo>
                  <a:pt x="128917" y="393738"/>
                </a:lnTo>
                <a:lnTo>
                  <a:pt x="279948" y="394350"/>
                </a:lnTo>
                <a:lnTo>
                  <a:pt x="294869" y="396719"/>
                </a:lnTo>
                <a:lnTo>
                  <a:pt x="332072" y="413827"/>
                </a:lnTo>
                <a:lnTo>
                  <a:pt x="357086" y="444421"/>
                </a:lnTo>
                <a:lnTo>
                  <a:pt x="368814" y="486555"/>
                </a:lnTo>
                <a:lnTo>
                  <a:pt x="369581" y="502828"/>
                </a:lnTo>
                <a:lnTo>
                  <a:pt x="367975" y="517725"/>
                </a:lnTo>
                <a:lnTo>
                  <a:pt x="353429" y="556436"/>
                </a:lnTo>
                <a:lnTo>
                  <a:pt x="324963" y="584005"/>
                </a:lnTo>
                <a:lnTo>
                  <a:pt x="283435" y="597637"/>
                </a:lnTo>
                <a:lnTo>
                  <a:pt x="266839" y="598601"/>
                </a:lnTo>
                <a:lnTo>
                  <a:pt x="477360" y="598601"/>
                </a:lnTo>
                <a:lnTo>
                  <a:pt x="494068" y="554384"/>
                </a:lnTo>
                <a:lnTo>
                  <a:pt x="500491" y="513302"/>
                </a:lnTo>
                <a:lnTo>
                  <a:pt x="501276" y="490757"/>
                </a:lnTo>
                <a:lnTo>
                  <a:pt x="500001" y="477308"/>
                </a:lnTo>
                <a:lnTo>
                  <a:pt x="490854" y="438100"/>
                </a:lnTo>
                <a:lnTo>
                  <a:pt x="473601" y="402115"/>
                </a:lnTo>
                <a:lnTo>
                  <a:pt x="467796" y="393738"/>
                </a:lnTo>
                <a:close/>
              </a:path>
              <a:path w="501276" h="709536">
                <a:moveTo>
                  <a:pt x="458922" y="110921"/>
                </a:moveTo>
                <a:lnTo>
                  <a:pt x="128917" y="110921"/>
                </a:lnTo>
                <a:lnTo>
                  <a:pt x="264331" y="111494"/>
                </a:lnTo>
                <a:lnTo>
                  <a:pt x="279042" y="113896"/>
                </a:lnTo>
                <a:lnTo>
                  <a:pt x="313821" y="131966"/>
                </a:lnTo>
                <a:lnTo>
                  <a:pt x="334477" y="165467"/>
                </a:lnTo>
                <a:lnTo>
                  <a:pt x="340895" y="213296"/>
                </a:lnTo>
                <a:lnTo>
                  <a:pt x="338123" y="227478"/>
                </a:lnTo>
                <a:lnTo>
                  <a:pt x="318969" y="263264"/>
                </a:lnTo>
                <a:lnTo>
                  <a:pt x="284579" y="285214"/>
                </a:lnTo>
                <a:lnTo>
                  <a:pt x="253834" y="289814"/>
                </a:lnTo>
                <a:lnTo>
                  <a:pt x="438670" y="289814"/>
                </a:lnTo>
                <a:lnTo>
                  <a:pt x="460474" y="250387"/>
                </a:lnTo>
                <a:lnTo>
                  <a:pt x="470692" y="211046"/>
                </a:lnTo>
                <a:lnTo>
                  <a:pt x="472694" y="182880"/>
                </a:lnTo>
                <a:lnTo>
                  <a:pt x="472018" y="165724"/>
                </a:lnTo>
                <a:lnTo>
                  <a:pt x="470019" y="149345"/>
                </a:lnTo>
                <a:lnTo>
                  <a:pt x="466738" y="133753"/>
                </a:lnTo>
                <a:lnTo>
                  <a:pt x="462213" y="118959"/>
                </a:lnTo>
                <a:lnTo>
                  <a:pt x="458922" y="110921"/>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2813463" y="873005"/>
            <a:ext cx="733526" cy="733526"/>
          </a:xfrm>
          <a:custGeom>
            <a:avLst/>
            <a:gdLst/>
            <a:ahLst/>
            <a:cxnLst/>
            <a:rect l="l" t="t" r="r" b="b"/>
            <a:pathLst>
              <a:path w="733526" h="733526">
                <a:moveTo>
                  <a:pt x="366763" y="0"/>
                </a:moveTo>
                <a:lnTo>
                  <a:pt x="305739" y="4652"/>
                </a:lnTo>
                <a:lnTo>
                  <a:pt x="248416" y="18148"/>
                </a:lnTo>
                <a:lnTo>
                  <a:pt x="195433" y="39800"/>
                </a:lnTo>
                <a:lnTo>
                  <a:pt x="147433" y="68917"/>
                </a:lnTo>
                <a:lnTo>
                  <a:pt x="105057" y="104809"/>
                </a:lnTo>
                <a:lnTo>
                  <a:pt x="68947" y="146788"/>
                </a:lnTo>
                <a:lnTo>
                  <a:pt x="39745" y="194163"/>
                </a:lnTo>
                <a:lnTo>
                  <a:pt x="18092" y="246245"/>
                </a:lnTo>
                <a:lnTo>
                  <a:pt x="4630" y="302345"/>
                </a:lnTo>
                <a:lnTo>
                  <a:pt x="0" y="361772"/>
                </a:lnTo>
                <a:lnTo>
                  <a:pt x="1170" y="392740"/>
                </a:lnTo>
                <a:lnTo>
                  <a:pt x="10297" y="452259"/>
                </a:lnTo>
                <a:lnTo>
                  <a:pt x="27935" y="507968"/>
                </a:lnTo>
                <a:lnTo>
                  <a:pt x="53443" y="559165"/>
                </a:lnTo>
                <a:lnTo>
                  <a:pt x="86179" y="605150"/>
                </a:lnTo>
                <a:lnTo>
                  <a:pt x="125502" y="645220"/>
                </a:lnTo>
                <a:lnTo>
                  <a:pt x="170770" y="678674"/>
                </a:lnTo>
                <a:lnTo>
                  <a:pt x="221341" y="704809"/>
                </a:lnTo>
                <a:lnTo>
                  <a:pt x="276575" y="722925"/>
                </a:lnTo>
                <a:lnTo>
                  <a:pt x="335829" y="732319"/>
                </a:lnTo>
                <a:lnTo>
                  <a:pt x="366763" y="733526"/>
                </a:lnTo>
                <a:lnTo>
                  <a:pt x="397697" y="732319"/>
                </a:lnTo>
                <a:lnTo>
                  <a:pt x="456951" y="722925"/>
                </a:lnTo>
                <a:lnTo>
                  <a:pt x="512184" y="704809"/>
                </a:lnTo>
                <a:lnTo>
                  <a:pt x="562756" y="678674"/>
                </a:lnTo>
                <a:lnTo>
                  <a:pt x="608024" y="645220"/>
                </a:lnTo>
                <a:lnTo>
                  <a:pt x="637876" y="615594"/>
                </a:lnTo>
                <a:lnTo>
                  <a:pt x="366763" y="615594"/>
                </a:lnTo>
                <a:lnTo>
                  <a:pt x="347481" y="614793"/>
                </a:lnTo>
                <a:lnTo>
                  <a:pt x="292558" y="603203"/>
                </a:lnTo>
                <a:lnTo>
                  <a:pt x="243246" y="578931"/>
                </a:lnTo>
                <a:lnTo>
                  <a:pt x="201125" y="543394"/>
                </a:lnTo>
                <a:lnTo>
                  <a:pt x="167772" y="498010"/>
                </a:lnTo>
                <a:lnTo>
                  <a:pt x="151188" y="462982"/>
                </a:lnTo>
                <a:lnTo>
                  <a:pt x="139670" y="424626"/>
                </a:lnTo>
                <a:lnTo>
                  <a:pt x="133687" y="383363"/>
                </a:lnTo>
                <a:lnTo>
                  <a:pt x="132918" y="361772"/>
                </a:lnTo>
                <a:lnTo>
                  <a:pt x="133687" y="341063"/>
                </a:lnTo>
                <a:lnTo>
                  <a:pt x="139670" y="301467"/>
                </a:lnTo>
                <a:lnTo>
                  <a:pt x="151188" y="264643"/>
                </a:lnTo>
                <a:lnTo>
                  <a:pt x="177818" y="215492"/>
                </a:lnTo>
                <a:lnTo>
                  <a:pt x="214269" y="174868"/>
                </a:lnTo>
                <a:lnTo>
                  <a:pt x="258963" y="144147"/>
                </a:lnTo>
                <a:lnTo>
                  <a:pt x="310320" y="124705"/>
                </a:lnTo>
                <a:lnTo>
                  <a:pt x="366763" y="117919"/>
                </a:lnTo>
                <a:lnTo>
                  <a:pt x="640677" y="117919"/>
                </a:lnTo>
                <a:lnTo>
                  <a:pt x="628469" y="104809"/>
                </a:lnTo>
                <a:lnTo>
                  <a:pt x="586093" y="68917"/>
                </a:lnTo>
                <a:lnTo>
                  <a:pt x="538093" y="39800"/>
                </a:lnTo>
                <a:lnTo>
                  <a:pt x="485110" y="18148"/>
                </a:lnTo>
                <a:lnTo>
                  <a:pt x="427786" y="4652"/>
                </a:lnTo>
                <a:lnTo>
                  <a:pt x="397697" y="1177"/>
                </a:lnTo>
                <a:lnTo>
                  <a:pt x="366763" y="0"/>
                </a:lnTo>
                <a:close/>
              </a:path>
              <a:path w="733526" h="733526">
                <a:moveTo>
                  <a:pt x="640677" y="117919"/>
                </a:moveTo>
                <a:lnTo>
                  <a:pt x="366763" y="117919"/>
                </a:lnTo>
                <a:lnTo>
                  <a:pt x="386045" y="118690"/>
                </a:lnTo>
                <a:lnTo>
                  <a:pt x="404878" y="120969"/>
                </a:lnTo>
                <a:lnTo>
                  <a:pt x="458106" y="136345"/>
                </a:lnTo>
                <a:lnTo>
                  <a:pt x="505197" y="163459"/>
                </a:lnTo>
                <a:lnTo>
                  <a:pt x="544571" y="200935"/>
                </a:lnTo>
                <a:lnTo>
                  <a:pt x="574650" y="247397"/>
                </a:lnTo>
                <a:lnTo>
                  <a:pt x="593855" y="301467"/>
                </a:lnTo>
                <a:lnTo>
                  <a:pt x="599838" y="341063"/>
                </a:lnTo>
                <a:lnTo>
                  <a:pt x="600608" y="361772"/>
                </a:lnTo>
                <a:lnTo>
                  <a:pt x="599838" y="383363"/>
                </a:lnTo>
                <a:lnTo>
                  <a:pt x="593855" y="424626"/>
                </a:lnTo>
                <a:lnTo>
                  <a:pt x="582338" y="462982"/>
                </a:lnTo>
                <a:lnTo>
                  <a:pt x="565754" y="498010"/>
                </a:lnTo>
                <a:lnTo>
                  <a:pt x="532401" y="543394"/>
                </a:lnTo>
                <a:lnTo>
                  <a:pt x="490279" y="578931"/>
                </a:lnTo>
                <a:lnTo>
                  <a:pt x="440967" y="603203"/>
                </a:lnTo>
                <a:lnTo>
                  <a:pt x="386045" y="614793"/>
                </a:lnTo>
                <a:lnTo>
                  <a:pt x="366763" y="615594"/>
                </a:lnTo>
                <a:lnTo>
                  <a:pt x="637876" y="615594"/>
                </a:lnTo>
                <a:lnTo>
                  <a:pt x="664578" y="582853"/>
                </a:lnTo>
                <a:lnTo>
                  <a:pt x="693781" y="534174"/>
                </a:lnTo>
                <a:lnTo>
                  <a:pt x="715434" y="480633"/>
                </a:lnTo>
                <a:lnTo>
                  <a:pt x="728896" y="422932"/>
                </a:lnTo>
                <a:lnTo>
                  <a:pt x="733526" y="361772"/>
                </a:lnTo>
                <a:lnTo>
                  <a:pt x="732355" y="331685"/>
                </a:lnTo>
                <a:lnTo>
                  <a:pt x="723229" y="273836"/>
                </a:lnTo>
                <a:lnTo>
                  <a:pt x="705591" y="219659"/>
                </a:lnTo>
                <a:lnTo>
                  <a:pt x="680083" y="169844"/>
                </a:lnTo>
                <a:lnTo>
                  <a:pt x="647347" y="125081"/>
                </a:lnTo>
                <a:lnTo>
                  <a:pt x="640677" y="117919"/>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3702813" y="885004"/>
            <a:ext cx="579627" cy="709536"/>
          </a:xfrm>
          <a:custGeom>
            <a:avLst/>
            <a:gdLst/>
            <a:ahLst/>
            <a:cxnLst/>
            <a:rect l="l" t="t" r="r" b="b"/>
            <a:pathLst>
              <a:path w="579627" h="709536">
                <a:moveTo>
                  <a:pt x="128917" y="0"/>
                </a:moveTo>
                <a:lnTo>
                  <a:pt x="0" y="0"/>
                </a:lnTo>
                <a:lnTo>
                  <a:pt x="0" y="709536"/>
                </a:lnTo>
                <a:lnTo>
                  <a:pt x="128917" y="709536"/>
                </a:lnTo>
                <a:lnTo>
                  <a:pt x="128867" y="280402"/>
                </a:lnTo>
                <a:lnTo>
                  <a:pt x="126962" y="241543"/>
                </a:lnTo>
                <a:lnTo>
                  <a:pt x="121932" y="190868"/>
                </a:lnTo>
                <a:lnTo>
                  <a:pt x="254145" y="190868"/>
                </a:lnTo>
                <a:lnTo>
                  <a:pt x="128917" y="0"/>
                </a:lnTo>
                <a:close/>
              </a:path>
              <a:path w="579627" h="709536">
                <a:moveTo>
                  <a:pt x="254145" y="190868"/>
                </a:moveTo>
                <a:lnTo>
                  <a:pt x="121932" y="190868"/>
                </a:lnTo>
                <a:lnTo>
                  <a:pt x="124577" y="192260"/>
                </a:lnTo>
                <a:lnTo>
                  <a:pt x="126992" y="197369"/>
                </a:lnTo>
                <a:lnTo>
                  <a:pt x="149932" y="243366"/>
                </a:lnTo>
                <a:lnTo>
                  <a:pt x="174524" y="287517"/>
                </a:lnTo>
                <a:lnTo>
                  <a:pt x="451713" y="709536"/>
                </a:lnTo>
                <a:lnTo>
                  <a:pt x="579628" y="709536"/>
                </a:lnTo>
                <a:lnTo>
                  <a:pt x="579628" y="519658"/>
                </a:lnTo>
                <a:lnTo>
                  <a:pt x="458711" y="519658"/>
                </a:lnTo>
                <a:lnTo>
                  <a:pt x="456053" y="518264"/>
                </a:lnTo>
                <a:lnTo>
                  <a:pt x="437954" y="481263"/>
                </a:lnTo>
                <a:lnTo>
                  <a:pt x="414532" y="437416"/>
                </a:lnTo>
                <a:lnTo>
                  <a:pt x="397738" y="409727"/>
                </a:lnTo>
                <a:lnTo>
                  <a:pt x="254145" y="190868"/>
                </a:lnTo>
                <a:close/>
              </a:path>
              <a:path w="579627" h="709536">
                <a:moveTo>
                  <a:pt x="579628" y="0"/>
                </a:moveTo>
                <a:lnTo>
                  <a:pt x="451713" y="0"/>
                </a:lnTo>
                <a:lnTo>
                  <a:pt x="451761" y="409727"/>
                </a:lnTo>
                <a:lnTo>
                  <a:pt x="452245" y="448823"/>
                </a:lnTo>
                <a:lnTo>
                  <a:pt x="456559" y="498694"/>
                </a:lnTo>
                <a:lnTo>
                  <a:pt x="458711" y="519658"/>
                </a:lnTo>
                <a:lnTo>
                  <a:pt x="579628" y="519658"/>
                </a:lnTo>
                <a:lnTo>
                  <a:pt x="579628"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4869446" y="884396"/>
            <a:ext cx="2313235" cy="724731"/>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4858076" y="1379689"/>
            <a:ext cx="168172" cy="219401"/>
          </a:xfrm>
          <a:custGeom>
            <a:avLst/>
            <a:gdLst/>
            <a:ahLst/>
            <a:cxnLst/>
            <a:rect l="l" t="t" r="r" b="b"/>
            <a:pathLst>
              <a:path w="168172" h="219401">
                <a:moveTo>
                  <a:pt x="152538" y="26430"/>
                </a:moveTo>
                <a:lnTo>
                  <a:pt x="101067" y="26430"/>
                </a:lnTo>
                <a:lnTo>
                  <a:pt x="113934" y="30152"/>
                </a:lnTo>
                <a:lnTo>
                  <a:pt x="124656" y="36948"/>
                </a:lnTo>
                <a:lnTo>
                  <a:pt x="132823" y="47193"/>
                </a:lnTo>
                <a:lnTo>
                  <a:pt x="138025" y="61261"/>
                </a:lnTo>
                <a:lnTo>
                  <a:pt x="139851" y="79526"/>
                </a:lnTo>
                <a:lnTo>
                  <a:pt x="139851" y="84937"/>
                </a:lnTo>
                <a:lnTo>
                  <a:pt x="120888" y="84972"/>
                </a:lnTo>
                <a:lnTo>
                  <a:pt x="109072" y="85268"/>
                </a:lnTo>
                <a:lnTo>
                  <a:pt x="66904" y="90356"/>
                </a:lnTo>
                <a:lnTo>
                  <a:pt x="26224" y="107259"/>
                </a:lnTo>
                <a:lnTo>
                  <a:pt x="1901" y="143064"/>
                </a:lnTo>
                <a:lnTo>
                  <a:pt x="0" y="160425"/>
                </a:lnTo>
                <a:lnTo>
                  <a:pt x="2144" y="174053"/>
                </a:lnTo>
                <a:lnTo>
                  <a:pt x="25090" y="204772"/>
                </a:lnTo>
                <a:lnTo>
                  <a:pt x="66781" y="218499"/>
                </a:lnTo>
                <a:lnTo>
                  <a:pt x="83581" y="219401"/>
                </a:lnTo>
                <a:lnTo>
                  <a:pt x="100675" y="218814"/>
                </a:lnTo>
                <a:lnTo>
                  <a:pt x="112788" y="216721"/>
                </a:lnTo>
                <a:lnTo>
                  <a:pt x="121404" y="212160"/>
                </a:lnTo>
                <a:lnTo>
                  <a:pt x="128005" y="204169"/>
                </a:lnTo>
                <a:lnTo>
                  <a:pt x="132360" y="195287"/>
                </a:lnTo>
                <a:lnTo>
                  <a:pt x="75728" y="195287"/>
                </a:lnTo>
                <a:lnTo>
                  <a:pt x="69416" y="194998"/>
                </a:lnTo>
                <a:lnTo>
                  <a:pt x="35747" y="174384"/>
                </a:lnTo>
                <a:lnTo>
                  <a:pt x="30075" y="146393"/>
                </a:lnTo>
                <a:lnTo>
                  <a:pt x="35418" y="134115"/>
                </a:lnTo>
                <a:lnTo>
                  <a:pt x="70610" y="113427"/>
                </a:lnTo>
                <a:lnTo>
                  <a:pt x="115156" y="108373"/>
                </a:lnTo>
                <a:lnTo>
                  <a:pt x="168171" y="108254"/>
                </a:lnTo>
                <a:lnTo>
                  <a:pt x="168151" y="79526"/>
                </a:lnTo>
                <a:lnTo>
                  <a:pt x="167082" y="63358"/>
                </a:lnTo>
                <a:lnTo>
                  <a:pt x="163957" y="48730"/>
                </a:lnTo>
                <a:lnTo>
                  <a:pt x="158809" y="35965"/>
                </a:lnTo>
                <a:lnTo>
                  <a:pt x="152538" y="26430"/>
                </a:lnTo>
                <a:close/>
              </a:path>
              <a:path w="168172" h="219401">
                <a:moveTo>
                  <a:pt x="168171" y="174053"/>
                </a:moveTo>
                <a:lnTo>
                  <a:pt x="141933" y="174053"/>
                </a:lnTo>
                <a:lnTo>
                  <a:pt x="141095" y="181126"/>
                </a:lnTo>
                <a:lnTo>
                  <a:pt x="141095" y="214439"/>
                </a:lnTo>
                <a:lnTo>
                  <a:pt x="168172" y="214439"/>
                </a:lnTo>
                <a:lnTo>
                  <a:pt x="168171" y="174053"/>
                </a:lnTo>
                <a:close/>
              </a:path>
              <a:path w="168172" h="219401">
                <a:moveTo>
                  <a:pt x="168171" y="108254"/>
                </a:moveTo>
                <a:lnTo>
                  <a:pt x="139851" y="108254"/>
                </a:lnTo>
                <a:lnTo>
                  <a:pt x="138845" y="130467"/>
                </a:lnTo>
                <a:lnTo>
                  <a:pt x="135640" y="144282"/>
                </a:lnTo>
                <a:lnTo>
                  <a:pt x="113805" y="179999"/>
                </a:lnTo>
                <a:lnTo>
                  <a:pt x="75728" y="195287"/>
                </a:lnTo>
                <a:lnTo>
                  <a:pt x="132360" y="195287"/>
                </a:lnTo>
                <a:lnTo>
                  <a:pt x="134075" y="191788"/>
                </a:lnTo>
                <a:lnTo>
                  <a:pt x="141095" y="174053"/>
                </a:lnTo>
                <a:lnTo>
                  <a:pt x="168171" y="174053"/>
                </a:lnTo>
                <a:lnTo>
                  <a:pt x="168171" y="108254"/>
                </a:lnTo>
                <a:close/>
              </a:path>
              <a:path w="168172" h="219401">
                <a:moveTo>
                  <a:pt x="86337" y="0"/>
                </a:moveTo>
                <a:lnTo>
                  <a:pt x="44566" y="3201"/>
                </a:lnTo>
                <a:lnTo>
                  <a:pt x="15352" y="23735"/>
                </a:lnTo>
                <a:lnTo>
                  <a:pt x="30500" y="44048"/>
                </a:lnTo>
                <a:lnTo>
                  <a:pt x="36464" y="40425"/>
                </a:lnTo>
                <a:lnTo>
                  <a:pt x="46541" y="35675"/>
                </a:lnTo>
                <a:lnTo>
                  <a:pt x="60691" y="30976"/>
                </a:lnTo>
                <a:lnTo>
                  <a:pt x="78879" y="27502"/>
                </a:lnTo>
                <a:lnTo>
                  <a:pt x="101067" y="26430"/>
                </a:lnTo>
                <a:lnTo>
                  <a:pt x="152538" y="26430"/>
                </a:lnTo>
                <a:lnTo>
                  <a:pt x="151656" y="25089"/>
                </a:lnTo>
                <a:lnTo>
                  <a:pt x="142511" y="16129"/>
                </a:lnTo>
                <a:lnTo>
                  <a:pt x="131392" y="9113"/>
                </a:lnTo>
                <a:lnTo>
                  <a:pt x="118312" y="4068"/>
                </a:lnTo>
                <a:lnTo>
                  <a:pt x="103288" y="1021"/>
                </a:lnTo>
                <a:lnTo>
                  <a:pt x="86337"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7232522" y="1301407"/>
            <a:ext cx="29578" cy="35394"/>
          </a:xfrm>
          <a:custGeom>
            <a:avLst/>
            <a:gdLst/>
            <a:ahLst/>
            <a:cxnLst/>
            <a:rect l="l" t="t" r="r" b="b"/>
            <a:pathLst>
              <a:path w="29578" h="35394">
                <a:moveTo>
                  <a:pt x="0" y="17697"/>
                </a:moveTo>
                <a:lnTo>
                  <a:pt x="29578" y="17697"/>
                </a:lnTo>
              </a:path>
            </a:pathLst>
          </a:custGeom>
          <a:ln w="36664">
            <a:solidFill>
              <a:srgbClr val="FFFFFF"/>
            </a:solidFill>
          </a:ln>
        </p:spPr>
        <p:txBody>
          <a:bodyPr wrap="square" lIns="0" tIns="0" rIns="0" bIns="0" rtlCol="0">
            <a:noAutofit/>
          </a:bodyPr>
          <a:lstStyle/>
          <a:p>
            <a:endParaRPr/>
          </a:p>
        </p:txBody>
      </p:sp>
      <p:sp>
        <p:nvSpPr>
          <p:cNvPr id="15" name="object 15"/>
          <p:cNvSpPr/>
          <p:nvPr/>
        </p:nvSpPr>
        <p:spPr>
          <a:xfrm>
            <a:off x="7247521" y="1384680"/>
            <a:ext cx="0" cy="209448"/>
          </a:xfrm>
          <a:custGeom>
            <a:avLst/>
            <a:gdLst/>
            <a:ahLst/>
            <a:cxnLst/>
            <a:rect l="l" t="t" r="r" b="b"/>
            <a:pathLst>
              <a:path h="209448">
                <a:moveTo>
                  <a:pt x="0" y="0"/>
                </a:moveTo>
                <a:lnTo>
                  <a:pt x="0" y="209448"/>
                </a:lnTo>
              </a:path>
            </a:pathLst>
          </a:custGeom>
          <a:ln w="29591">
            <a:solidFill>
              <a:srgbClr val="FFFFFF"/>
            </a:solidFill>
          </a:ln>
        </p:spPr>
        <p:txBody>
          <a:bodyPr wrap="square" lIns="0" tIns="0" rIns="0" bIns="0" rtlCol="0">
            <a:noAutofit/>
          </a:bodyPr>
          <a:lstStyle/>
          <a:p>
            <a:endParaRPr/>
          </a:p>
        </p:txBody>
      </p:sp>
      <p:sp>
        <p:nvSpPr>
          <p:cNvPr id="16" name="object 16"/>
          <p:cNvSpPr/>
          <p:nvPr/>
        </p:nvSpPr>
        <p:spPr>
          <a:xfrm>
            <a:off x="7325487" y="1379683"/>
            <a:ext cx="220935" cy="219197"/>
          </a:xfrm>
          <a:custGeom>
            <a:avLst/>
            <a:gdLst/>
            <a:ahLst/>
            <a:cxnLst/>
            <a:rect l="l" t="t" r="r" b="b"/>
            <a:pathLst>
              <a:path w="220935" h="219197">
                <a:moveTo>
                  <a:pt x="110226" y="0"/>
                </a:moveTo>
                <a:lnTo>
                  <a:pt x="71236" y="6811"/>
                </a:lnTo>
                <a:lnTo>
                  <a:pt x="37278" y="27321"/>
                </a:lnTo>
                <a:lnTo>
                  <a:pt x="12817" y="60036"/>
                </a:lnTo>
                <a:lnTo>
                  <a:pt x="760" y="103456"/>
                </a:lnTo>
                <a:lnTo>
                  <a:pt x="0" y="120048"/>
                </a:lnTo>
                <a:lnTo>
                  <a:pt x="2251" y="134086"/>
                </a:lnTo>
                <a:lnTo>
                  <a:pt x="18653" y="171369"/>
                </a:lnTo>
                <a:lnTo>
                  <a:pt x="47700" y="199475"/>
                </a:lnTo>
                <a:lnTo>
                  <a:pt x="87038" y="215927"/>
                </a:lnTo>
                <a:lnTo>
                  <a:pt x="117817" y="219197"/>
                </a:lnTo>
                <a:lnTo>
                  <a:pt x="131961" y="217390"/>
                </a:lnTo>
                <a:lnTo>
                  <a:pt x="170191" y="202205"/>
                </a:lnTo>
                <a:lnTo>
                  <a:pt x="181291" y="194043"/>
                </a:lnTo>
                <a:lnTo>
                  <a:pt x="110226" y="194043"/>
                </a:lnTo>
                <a:lnTo>
                  <a:pt x="99951" y="193393"/>
                </a:lnTo>
                <a:lnTo>
                  <a:pt x="63632" y="178727"/>
                </a:lnTo>
                <a:lnTo>
                  <a:pt x="38294" y="146979"/>
                </a:lnTo>
                <a:lnTo>
                  <a:pt x="28932" y="101116"/>
                </a:lnTo>
                <a:lnTo>
                  <a:pt x="31307" y="87047"/>
                </a:lnTo>
                <a:lnTo>
                  <a:pt x="50982" y="51790"/>
                </a:lnTo>
                <a:lnTo>
                  <a:pt x="86234" y="30403"/>
                </a:lnTo>
                <a:lnTo>
                  <a:pt x="116324" y="26038"/>
                </a:lnTo>
                <a:lnTo>
                  <a:pt x="182648" y="26038"/>
                </a:lnTo>
                <a:lnTo>
                  <a:pt x="176916" y="21288"/>
                </a:lnTo>
                <a:lnTo>
                  <a:pt x="165263" y="13898"/>
                </a:lnTo>
                <a:lnTo>
                  <a:pt x="152644" y="7971"/>
                </a:lnTo>
                <a:lnTo>
                  <a:pt x="139181" y="3611"/>
                </a:lnTo>
                <a:lnTo>
                  <a:pt x="125000" y="919"/>
                </a:lnTo>
                <a:lnTo>
                  <a:pt x="110226" y="0"/>
                </a:lnTo>
                <a:close/>
              </a:path>
              <a:path w="220935" h="219197">
                <a:moveTo>
                  <a:pt x="182648" y="26038"/>
                </a:moveTo>
                <a:lnTo>
                  <a:pt x="116324" y="26038"/>
                </a:lnTo>
                <a:lnTo>
                  <a:pt x="130012" y="28196"/>
                </a:lnTo>
                <a:lnTo>
                  <a:pt x="142848" y="32551"/>
                </a:lnTo>
                <a:lnTo>
                  <a:pt x="174206" y="57466"/>
                </a:lnTo>
                <a:lnTo>
                  <a:pt x="190565" y="97353"/>
                </a:lnTo>
                <a:lnTo>
                  <a:pt x="191736" y="113353"/>
                </a:lnTo>
                <a:lnTo>
                  <a:pt x="189779" y="128333"/>
                </a:lnTo>
                <a:lnTo>
                  <a:pt x="171146" y="166084"/>
                </a:lnTo>
                <a:lnTo>
                  <a:pt x="137805" y="189203"/>
                </a:lnTo>
                <a:lnTo>
                  <a:pt x="110226" y="194043"/>
                </a:lnTo>
                <a:lnTo>
                  <a:pt x="181291" y="194043"/>
                </a:lnTo>
                <a:lnTo>
                  <a:pt x="207036" y="162415"/>
                </a:lnTo>
                <a:lnTo>
                  <a:pt x="220017" y="120946"/>
                </a:lnTo>
                <a:lnTo>
                  <a:pt x="220935" y="105370"/>
                </a:lnTo>
                <a:lnTo>
                  <a:pt x="219542" y="90611"/>
                </a:lnTo>
                <a:lnTo>
                  <a:pt x="204824" y="51212"/>
                </a:lnTo>
                <a:lnTo>
                  <a:pt x="187477" y="30038"/>
                </a:lnTo>
                <a:lnTo>
                  <a:pt x="182648" y="26038"/>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7609743" y="1380690"/>
            <a:ext cx="181559" cy="213437"/>
          </a:xfrm>
          <a:custGeom>
            <a:avLst/>
            <a:gdLst/>
            <a:ahLst/>
            <a:cxnLst/>
            <a:rect l="l" t="t" r="r" b="b"/>
            <a:pathLst>
              <a:path w="181559" h="213437">
                <a:moveTo>
                  <a:pt x="27901" y="3989"/>
                </a:moveTo>
                <a:lnTo>
                  <a:pt x="0" y="3989"/>
                </a:lnTo>
                <a:lnTo>
                  <a:pt x="0" y="213437"/>
                </a:lnTo>
                <a:lnTo>
                  <a:pt x="28308" y="213437"/>
                </a:lnTo>
                <a:lnTo>
                  <a:pt x="28698" y="103240"/>
                </a:lnTo>
                <a:lnTo>
                  <a:pt x="30501" y="91393"/>
                </a:lnTo>
                <a:lnTo>
                  <a:pt x="34591" y="76068"/>
                </a:lnTo>
                <a:lnTo>
                  <a:pt x="40720" y="63858"/>
                </a:lnTo>
                <a:lnTo>
                  <a:pt x="48681" y="52993"/>
                </a:lnTo>
                <a:lnTo>
                  <a:pt x="49825" y="51881"/>
                </a:lnTo>
                <a:lnTo>
                  <a:pt x="27076" y="51881"/>
                </a:lnTo>
                <a:lnTo>
                  <a:pt x="27874" y="44623"/>
                </a:lnTo>
                <a:lnTo>
                  <a:pt x="27901" y="3989"/>
                </a:lnTo>
                <a:close/>
              </a:path>
              <a:path w="181559" h="213437">
                <a:moveTo>
                  <a:pt x="168195" y="25649"/>
                </a:moveTo>
                <a:lnTo>
                  <a:pt x="108898" y="25649"/>
                </a:lnTo>
                <a:lnTo>
                  <a:pt x="125871" y="28152"/>
                </a:lnTo>
                <a:lnTo>
                  <a:pt x="137914" y="34706"/>
                </a:lnTo>
                <a:lnTo>
                  <a:pt x="145851" y="44623"/>
                </a:lnTo>
                <a:lnTo>
                  <a:pt x="150503" y="57217"/>
                </a:lnTo>
                <a:lnTo>
                  <a:pt x="152691" y="71799"/>
                </a:lnTo>
                <a:lnTo>
                  <a:pt x="153238" y="87682"/>
                </a:lnTo>
                <a:lnTo>
                  <a:pt x="153238" y="213437"/>
                </a:lnTo>
                <a:lnTo>
                  <a:pt x="181559" y="213437"/>
                </a:lnTo>
                <a:lnTo>
                  <a:pt x="181509" y="75616"/>
                </a:lnTo>
                <a:lnTo>
                  <a:pt x="180439" y="60140"/>
                </a:lnTo>
                <a:lnTo>
                  <a:pt x="177810" y="46283"/>
                </a:lnTo>
                <a:lnTo>
                  <a:pt x="173399" y="34110"/>
                </a:lnTo>
                <a:lnTo>
                  <a:pt x="168195" y="25649"/>
                </a:lnTo>
                <a:close/>
              </a:path>
              <a:path w="181559" h="213437">
                <a:moveTo>
                  <a:pt x="97138" y="0"/>
                </a:moveTo>
                <a:lnTo>
                  <a:pt x="55072" y="17405"/>
                </a:lnTo>
                <a:lnTo>
                  <a:pt x="27901" y="51881"/>
                </a:lnTo>
                <a:lnTo>
                  <a:pt x="49825" y="51881"/>
                </a:lnTo>
                <a:lnTo>
                  <a:pt x="58273" y="43667"/>
                </a:lnTo>
                <a:lnTo>
                  <a:pt x="69294" y="36074"/>
                </a:lnTo>
                <a:lnTo>
                  <a:pt x="81540" y="30411"/>
                </a:lnTo>
                <a:lnTo>
                  <a:pt x="94809" y="26871"/>
                </a:lnTo>
                <a:lnTo>
                  <a:pt x="108898" y="25649"/>
                </a:lnTo>
                <a:lnTo>
                  <a:pt x="168195" y="25649"/>
                </a:lnTo>
                <a:lnTo>
                  <a:pt x="166986" y="23684"/>
                </a:lnTo>
                <a:lnTo>
                  <a:pt x="158349" y="15069"/>
                </a:lnTo>
                <a:lnTo>
                  <a:pt x="147267" y="8329"/>
                </a:lnTo>
                <a:lnTo>
                  <a:pt x="133518" y="3528"/>
                </a:lnTo>
                <a:lnTo>
                  <a:pt x="116883" y="730"/>
                </a:lnTo>
                <a:lnTo>
                  <a:pt x="97138" y="0"/>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566871" y="885073"/>
            <a:ext cx="0" cy="743927"/>
          </a:xfrm>
          <a:custGeom>
            <a:avLst/>
            <a:gdLst/>
            <a:ahLst/>
            <a:cxnLst/>
            <a:rect l="l" t="t" r="r" b="b"/>
            <a:pathLst>
              <a:path h="743927">
                <a:moveTo>
                  <a:pt x="0" y="0"/>
                </a:moveTo>
                <a:lnTo>
                  <a:pt x="0" y="743927"/>
                </a:lnTo>
              </a:path>
            </a:pathLst>
          </a:custGeom>
          <a:ln w="12700">
            <a:solidFill>
              <a:srgbClr val="FFFFFF"/>
            </a:solidFill>
          </a:ln>
        </p:spPr>
        <p:txBody>
          <a:bodyPr wrap="square" lIns="0" tIns="0" rIns="0" bIns="0" rtlCol="0">
            <a:noAutofit/>
          </a:bodyPr>
          <a:lstStyle/>
          <a:p>
            <a:endParaRPr/>
          </a:p>
        </p:txBody>
      </p:sp>
      <p:sp>
        <p:nvSpPr>
          <p:cNvPr id="19" name="CaixaDeTexto 18"/>
          <p:cNvSpPr txBox="1"/>
          <p:nvPr/>
        </p:nvSpPr>
        <p:spPr>
          <a:xfrm>
            <a:off x="720989" y="6026665"/>
            <a:ext cx="1828800" cy="584775"/>
          </a:xfrm>
          <a:prstGeom prst="rect">
            <a:avLst/>
          </a:prstGeom>
          <a:noFill/>
        </p:spPr>
        <p:txBody>
          <a:bodyPr wrap="square" rtlCol="0">
            <a:spAutoFit/>
          </a:bodyPr>
          <a:lstStyle/>
          <a:p>
            <a:r>
              <a:rPr lang="pt-PT" sz="1600" b="1" dirty="0" smtClean="0">
                <a:solidFill>
                  <a:schemeClr val="bg1"/>
                </a:solidFill>
              </a:rPr>
              <a:t>Maribel Ferreira</a:t>
            </a:r>
          </a:p>
          <a:p>
            <a:r>
              <a:rPr lang="pt-PT" sz="1600" b="1" dirty="0" smtClean="0">
                <a:solidFill>
                  <a:schemeClr val="bg1"/>
                </a:solidFill>
              </a:rPr>
              <a:t>Manuel Brito</a:t>
            </a:r>
            <a:endParaRPr lang="en-GB" sz="1600" b="1" dirty="0">
              <a:solidFill>
                <a:schemeClr val="bg1"/>
              </a:solidFill>
            </a:endParaRPr>
          </a:p>
        </p:txBody>
      </p:sp>
      <p:sp>
        <p:nvSpPr>
          <p:cNvPr id="21" name="CaixaDeTexto 20"/>
          <p:cNvSpPr txBox="1"/>
          <p:nvPr/>
        </p:nvSpPr>
        <p:spPr>
          <a:xfrm>
            <a:off x="5003228" y="5003799"/>
            <a:ext cx="4800600" cy="646331"/>
          </a:xfrm>
          <a:prstGeom prst="rect">
            <a:avLst/>
          </a:prstGeom>
          <a:noFill/>
        </p:spPr>
        <p:txBody>
          <a:bodyPr wrap="square" rtlCol="0">
            <a:spAutoFit/>
          </a:bodyPr>
          <a:lstStyle/>
          <a:p>
            <a:r>
              <a:rPr lang="pt-PT" sz="2000" b="1" dirty="0" smtClean="0">
                <a:solidFill>
                  <a:schemeClr val="bg1"/>
                </a:solidFill>
              </a:rPr>
              <a:t>4th </a:t>
            </a:r>
            <a:r>
              <a:rPr lang="pt-PT" sz="2000" b="1" dirty="0" err="1" smtClean="0">
                <a:solidFill>
                  <a:schemeClr val="bg1"/>
                </a:solidFill>
              </a:rPr>
              <a:t>International</a:t>
            </a:r>
            <a:r>
              <a:rPr lang="pt-PT" sz="2000" b="1" dirty="0" smtClean="0">
                <a:solidFill>
                  <a:schemeClr val="bg1"/>
                </a:solidFill>
              </a:rPr>
              <a:t> SME Conference</a:t>
            </a:r>
          </a:p>
          <a:p>
            <a:r>
              <a:rPr lang="pt-PT" sz="1600" b="1" dirty="0" smtClean="0">
                <a:solidFill>
                  <a:schemeClr val="bg1"/>
                </a:solidFill>
              </a:rPr>
              <a:t>2017.02.28</a:t>
            </a:r>
            <a:endParaRPr lang="en-GB" sz="1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224948" y="3522755"/>
            <a:ext cx="5544402" cy="1159510"/>
          </a:xfrm>
          <a:prstGeom prst="rect">
            <a:avLst/>
          </a:prstGeom>
        </p:spPr>
        <p:txBody>
          <a:bodyPr vert="horz" wrap="square" lIns="0" tIns="0" rIns="0" bIns="0" rtlCol="0">
            <a:noAutofit/>
          </a:bodyPr>
          <a:lstStyle/>
          <a:p>
            <a:pPr marL="194945">
              <a:lnSpc>
                <a:spcPct val="100000"/>
              </a:lnSpc>
            </a:pPr>
            <a:r>
              <a:rPr sz="3000" b="1" dirty="0" smtClean="0">
                <a:solidFill>
                  <a:srgbClr val="FFFFFF"/>
                </a:solidFill>
                <a:latin typeface="Museo Sans 900"/>
                <a:cs typeface="Museo Sans 900"/>
              </a:rPr>
              <a:t>LISBON</a:t>
            </a:r>
            <a:endParaRPr sz="3000" dirty="0">
              <a:latin typeface="Museo Sans 900"/>
              <a:cs typeface="Museo Sans 900"/>
            </a:endParaRPr>
          </a:p>
          <a:p>
            <a:pPr marL="12700">
              <a:lnSpc>
                <a:spcPts val="5465"/>
              </a:lnSpc>
              <a:tabLst>
                <a:tab pos="2757805" algn="l"/>
              </a:tabLst>
            </a:pPr>
            <a:r>
              <a:rPr sz="4800" dirty="0" smtClean="0">
                <a:solidFill>
                  <a:srgbClr val="FFFFFF"/>
                </a:solidFill>
                <a:latin typeface="Museo Sans 300"/>
                <a:cs typeface="Museo Sans 300"/>
              </a:rPr>
              <a:t>S</a:t>
            </a:r>
            <a:r>
              <a:rPr sz="4800" spc="-220" dirty="0" smtClean="0">
                <a:solidFill>
                  <a:srgbClr val="FFFFFF"/>
                </a:solidFill>
                <a:latin typeface="Museo Sans 300"/>
                <a:cs typeface="Museo Sans 300"/>
              </a:rPr>
              <a:t>T</a:t>
            </a:r>
            <a:r>
              <a:rPr sz="4800" spc="0" dirty="0" smtClean="0">
                <a:solidFill>
                  <a:srgbClr val="FFFFFF"/>
                </a:solidFill>
                <a:latin typeface="Museo Sans 300"/>
                <a:cs typeface="Museo Sans 300"/>
              </a:rPr>
              <a:t>ARTUP</a:t>
            </a:r>
            <a:r>
              <a:rPr lang="pt-PT" sz="4800" spc="0" dirty="0" smtClean="0">
                <a:solidFill>
                  <a:srgbClr val="FFFFFF"/>
                </a:solidFill>
                <a:latin typeface="Museo Sans 300"/>
                <a:cs typeface="Museo Sans 300"/>
              </a:rPr>
              <a:t> </a:t>
            </a:r>
            <a:r>
              <a:rPr sz="4800" spc="0" dirty="0" smtClean="0">
                <a:solidFill>
                  <a:srgbClr val="FFFFFF"/>
                </a:solidFill>
                <a:latin typeface="Museo Sans 300"/>
                <a:cs typeface="Museo Sans 300"/>
              </a:rPr>
              <a:t>CI</a:t>
            </a:r>
            <a:r>
              <a:rPr sz="4800" spc="65" dirty="0" smtClean="0">
                <a:solidFill>
                  <a:srgbClr val="FFFFFF"/>
                </a:solidFill>
                <a:latin typeface="Museo Sans 300"/>
                <a:cs typeface="Museo Sans 300"/>
              </a:rPr>
              <a:t>T</a:t>
            </a:r>
            <a:r>
              <a:rPr sz="4800" spc="0" dirty="0" smtClean="0">
                <a:solidFill>
                  <a:srgbClr val="FFFFFF"/>
                </a:solidFill>
                <a:latin typeface="Museo Sans 300"/>
                <a:cs typeface="Museo Sans 300"/>
              </a:rPr>
              <a:t>Y</a:t>
            </a:r>
            <a:endParaRPr sz="4800" dirty="0">
              <a:latin typeface="Museo Sans 300"/>
              <a:cs typeface="Museo Sans 30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5002" y="12"/>
            <a:ext cx="0" cy="7559992"/>
          </a:xfrm>
          <a:custGeom>
            <a:avLst/>
            <a:gdLst/>
            <a:ahLst/>
            <a:cxnLst/>
            <a:rect l="l" t="t" r="r" b="b"/>
            <a:pathLst>
              <a:path h="7559992">
                <a:moveTo>
                  <a:pt x="0" y="0"/>
                </a:moveTo>
                <a:lnTo>
                  <a:pt x="0" y="7559992"/>
                </a:lnTo>
              </a:path>
            </a:pathLst>
          </a:custGeom>
          <a:ln w="55270">
            <a:solidFill>
              <a:srgbClr val="FFF200"/>
            </a:solidFill>
          </a:ln>
        </p:spPr>
        <p:txBody>
          <a:bodyPr wrap="square" lIns="0" tIns="0" rIns="0" bIns="0" rtlCol="0">
            <a:noAutofit/>
          </a:bodyPr>
          <a:lstStyle/>
          <a:p>
            <a:endParaRPr/>
          </a:p>
        </p:txBody>
      </p:sp>
      <p:sp>
        <p:nvSpPr>
          <p:cNvPr id="3" name="object 3"/>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385000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custGeom>
            <a:avLst/>
            <a:gdLst/>
            <a:ahLst/>
            <a:cxnLst/>
            <a:rect l="l" t="t" r="r" b="b"/>
            <a:pathLst>
              <a:path w="10692003" h="7559992">
                <a:moveTo>
                  <a:pt x="0" y="7559992"/>
                </a:moveTo>
                <a:lnTo>
                  <a:pt x="10692003" y="7559992"/>
                </a:lnTo>
                <a:lnTo>
                  <a:pt x="10692003" y="0"/>
                </a:lnTo>
                <a:lnTo>
                  <a:pt x="0" y="0"/>
                </a:lnTo>
                <a:lnTo>
                  <a:pt x="0" y="7559992"/>
                </a:lnTo>
                <a:close/>
              </a:path>
            </a:pathLst>
          </a:custGeom>
          <a:solidFill>
            <a:srgbClr val="6A01D9"/>
          </a:solidFill>
        </p:spPr>
        <p:txBody>
          <a:bodyPr wrap="square" lIns="0" tIns="0" rIns="0" bIns="0" rtlCol="0">
            <a:noAutofit/>
          </a:bodyPr>
          <a:lstStyle/>
          <a:p>
            <a:endParaRPr/>
          </a:p>
        </p:txBody>
      </p:sp>
      <p:sp>
        <p:nvSpPr>
          <p:cNvPr id="3" name="object 3"/>
          <p:cNvSpPr/>
          <p:nvPr/>
        </p:nvSpPr>
        <p:spPr>
          <a:xfrm>
            <a:off x="6298809" y="4824136"/>
            <a:ext cx="2545284" cy="603181"/>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6344500" y="5531980"/>
            <a:ext cx="0" cy="227266"/>
          </a:xfrm>
          <a:custGeom>
            <a:avLst/>
            <a:gdLst/>
            <a:ahLst/>
            <a:cxnLst/>
            <a:rect l="l" t="t" r="r" b="b"/>
            <a:pathLst>
              <a:path h="227266">
                <a:moveTo>
                  <a:pt x="0" y="0"/>
                </a:moveTo>
                <a:lnTo>
                  <a:pt x="0" y="227266"/>
                </a:lnTo>
              </a:path>
            </a:pathLst>
          </a:custGeom>
          <a:ln w="44780">
            <a:solidFill>
              <a:srgbClr val="FFFFFF"/>
            </a:solidFill>
          </a:ln>
        </p:spPr>
        <p:txBody>
          <a:bodyPr wrap="square" lIns="0" tIns="0" rIns="0" bIns="0" rtlCol="0">
            <a:noAutofit/>
          </a:bodyPr>
          <a:lstStyle/>
          <a:p>
            <a:endParaRPr/>
          </a:p>
        </p:txBody>
      </p:sp>
      <p:sp>
        <p:nvSpPr>
          <p:cNvPr id="5" name="object 5"/>
          <p:cNvSpPr/>
          <p:nvPr/>
        </p:nvSpPr>
        <p:spPr>
          <a:xfrm>
            <a:off x="6420472" y="5584389"/>
            <a:ext cx="168821" cy="174871"/>
          </a:xfrm>
          <a:custGeom>
            <a:avLst/>
            <a:gdLst/>
            <a:ahLst/>
            <a:cxnLst/>
            <a:rect l="l" t="t" r="r" b="b"/>
            <a:pathLst>
              <a:path w="168821" h="174871">
                <a:moveTo>
                  <a:pt x="42189" y="1160"/>
                </a:moveTo>
                <a:lnTo>
                  <a:pt x="0" y="1160"/>
                </a:lnTo>
                <a:lnTo>
                  <a:pt x="0" y="174871"/>
                </a:lnTo>
                <a:lnTo>
                  <a:pt x="42189" y="174871"/>
                </a:lnTo>
                <a:lnTo>
                  <a:pt x="42779" y="80493"/>
                </a:lnTo>
                <a:lnTo>
                  <a:pt x="46350" y="67081"/>
                </a:lnTo>
                <a:lnTo>
                  <a:pt x="53161" y="55837"/>
                </a:lnTo>
                <a:lnTo>
                  <a:pt x="63223" y="47224"/>
                </a:lnTo>
                <a:lnTo>
                  <a:pt x="76544" y="41707"/>
                </a:lnTo>
                <a:lnTo>
                  <a:pt x="93134" y="39749"/>
                </a:lnTo>
                <a:lnTo>
                  <a:pt x="164615" y="39749"/>
                </a:lnTo>
                <a:lnTo>
                  <a:pt x="161769" y="33647"/>
                </a:lnTo>
                <a:lnTo>
                  <a:pt x="42189" y="33647"/>
                </a:lnTo>
                <a:lnTo>
                  <a:pt x="42189" y="1160"/>
                </a:lnTo>
                <a:close/>
              </a:path>
              <a:path w="168821" h="174871">
                <a:moveTo>
                  <a:pt x="164615" y="39749"/>
                </a:moveTo>
                <a:lnTo>
                  <a:pt x="93134" y="39749"/>
                </a:lnTo>
                <a:lnTo>
                  <a:pt x="107076" y="43590"/>
                </a:lnTo>
                <a:lnTo>
                  <a:pt x="117504" y="51646"/>
                </a:lnTo>
                <a:lnTo>
                  <a:pt x="124038" y="63513"/>
                </a:lnTo>
                <a:lnTo>
                  <a:pt x="126301" y="78783"/>
                </a:lnTo>
                <a:lnTo>
                  <a:pt x="126301" y="174871"/>
                </a:lnTo>
                <a:lnTo>
                  <a:pt x="168821" y="174871"/>
                </a:lnTo>
                <a:lnTo>
                  <a:pt x="168821" y="66438"/>
                </a:lnTo>
                <a:lnTo>
                  <a:pt x="168007" y="53906"/>
                </a:lnTo>
                <a:lnTo>
                  <a:pt x="164844" y="40242"/>
                </a:lnTo>
                <a:lnTo>
                  <a:pt x="164615" y="39749"/>
                </a:lnTo>
                <a:close/>
              </a:path>
              <a:path w="168821" h="174871">
                <a:moveTo>
                  <a:pt x="95739" y="0"/>
                </a:moveTo>
                <a:lnTo>
                  <a:pt x="58907" y="13568"/>
                </a:lnTo>
                <a:lnTo>
                  <a:pt x="42189" y="33647"/>
                </a:lnTo>
                <a:lnTo>
                  <a:pt x="161769" y="33647"/>
                </a:lnTo>
                <a:lnTo>
                  <a:pt x="128330" y="4585"/>
                </a:lnTo>
                <a:lnTo>
                  <a:pt x="95739" y="0"/>
                </a:lnTo>
                <a:close/>
              </a:path>
            </a:pathLst>
          </a:custGeom>
          <a:solidFill>
            <a:srgbClr val="FFFFFF"/>
          </a:solidFill>
        </p:spPr>
        <p:txBody>
          <a:bodyPr wrap="square" lIns="0" tIns="0" rIns="0" bIns="0" rtlCol="0">
            <a:noAutofit/>
          </a:bodyPr>
          <a:lstStyle/>
          <a:p>
            <a:endParaRPr/>
          </a:p>
        </p:txBody>
      </p:sp>
      <p:sp>
        <p:nvSpPr>
          <p:cNvPr id="6" name="object 6"/>
          <p:cNvSpPr/>
          <p:nvPr/>
        </p:nvSpPr>
        <p:spPr>
          <a:xfrm>
            <a:off x="6636742" y="5584389"/>
            <a:ext cx="168821" cy="174871"/>
          </a:xfrm>
          <a:custGeom>
            <a:avLst/>
            <a:gdLst/>
            <a:ahLst/>
            <a:cxnLst/>
            <a:rect l="l" t="t" r="r" b="b"/>
            <a:pathLst>
              <a:path w="168821" h="174871">
                <a:moveTo>
                  <a:pt x="42189" y="1160"/>
                </a:moveTo>
                <a:lnTo>
                  <a:pt x="0" y="1160"/>
                </a:lnTo>
                <a:lnTo>
                  <a:pt x="0" y="174871"/>
                </a:lnTo>
                <a:lnTo>
                  <a:pt x="42189" y="174871"/>
                </a:lnTo>
                <a:lnTo>
                  <a:pt x="42779" y="80493"/>
                </a:lnTo>
                <a:lnTo>
                  <a:pt x="46350" y="67081"/>
                </a:lnTo>
                <a:lnTo>
                  <a:pt x="53161" y="55837"/>
                </a:lnTo>
                <a:lnTo>
                  <a:pt x="63223" y="47224"/>
                </a:lnTo>
                <a:lnTo>
                  <a:pt x="76544" y="41707"/>
                </a:lnTo>
                <a:lnTo>
                  <a:pt x="93134" y="39749"/>
                </a:lnTo>
                <a:lnTo>
                  <a:pt x="164615" y="39749"/>
                </a:lnTo>
                <a:lnTo>
                  <a:pt x="161769" y="33647"/>
                </a:lnTo>
                <a:lnTo>
                  <a:pt x="42189" y="33647"/>
                </a:lnTo>
                <a:lnTo>
                  <a:pt x="42189" y="1160"/>
                </a:lnTo>
                <a:close/>
              </a:path>
              <a:path w="168821" h="174871">
                <a:moveTo>
                  <a:pt x="164615" y="39749"/>
                </a:moveTo>
                <a:lnTo>
                  <a:pt x="93134" y="39749"/>
                </a:lnTo>
                <a:lnTo>
                  <a:pt x="107076" y="43590"/>
                </a:lnTo>
                <a:lnTo>
                  <a:pt x="117504" y="51646"/>
                </a:lnTo>
                <a:lnTo>
                  <a:pt x="124038" y="63513"/>
                </a:lnTo>
                <a:lnTo>
                  <a:pt x="126301" y="78783"/>
                </a:lnTo>
                <a:lnTo>
                  <a:pt x="126301" y="174871"/>
                </a:lnTo>
                <a:lnTo>
                  <a:pt x="168821" y="174871"/>
                </a:lnTo>
                <a:lnTo>
                  <a:pt x="168821" y="66438"/>
                </a:lnTo>
                <a:lnTo>
                  <a:pt x="168007" y="53906"/>
                </a:lnTo>
                <a:lnTo>
                  <a:pt x="164844" y="40242"/>
                </a:lnTo>
                <a:lnTo>
                  <a:pt x="164615" y="39749"/>
                </a:lnTo>
                <a:close/>
              </a:path>
              <a:path w="168821" h="174871">
                <a:moveTo>
                  <a:pt x="95739" y="0"/>
                </a:moveTo>
                <a:lnTo>
                  <a:pt x="58907" y="13568"/>
                </a:lnTo>
                <a:lnTo>
                  <a:pt x="42189" y="33647"/>
                </a:lnTo>
                <a:lnTo>
                  <a:pt x="161769" y="33647"/>
                </a:lnTo>
                <a:lnTo>
                  <a:pt x="128330" y="4585"/>
                </a:lnTo>
                <a:lnTo>
                  <a:pt x="95739" y="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6837122" y="5584263"/>
            <a:ext cx="183386" cy="176623"/>
          </a:xfrm>
          <a:custGeom>
            <a:avLst/>
            <a:gdLst/>
            <a:ahLst/>
            <a:cxnLst/>
            <a:rect l="l" t="t" r="r" b="b"/>
            <a:pathLst>
              <a:path w="183386" h="176623">
                <a:moveTo>
                  <a:pt x="90427" y="0"/>
                </a:moveTo>
                <a:lnTo>
                  <a:pt x="47251" y="9378"/>
                </a:lnTo>
                <a:lnTo>
                  <a:pt x="16387" y="34869"/>
                </a:lnTo>
                <a:lnTo>
                  <a:pt x="1082" y="73780"/>
                </a:lnTo>
                <a:lnTo>
                  <a:pt x="0" y="89268"/>
                </a:lnTo>
                <a:lnTo>
                  <a:pt x="1259" y="104403"/>
                </a:lnTo>
                <a:lnTo>
                  <a:pt x="17052" y="142576"/>
                </a:lnTo>
                <a:lnTo>
                  <a:pt x="48459" y="167625"/>
                </a:lnTo>
                <a:lnTo>
                  <a:pt x="92384" y="176623"/>
                </a:lnTo>
                <a:lnTo>
                  <a:pt x="108073" y="175471"/>
                </a:lnTo>
                <a:lnTo>
                  <a:pt x="147780" y="160419"/>
                </a:lnTo>
                <a:lnTo>
                  <a:pt x="167778" y="140422"/>
                </a:lnTo>
                <a:lnTo>
                  <a:pt x="82084" y="140422"/>
                </a:lnTo>
                <a:lnTo>
                  <a:pt x="68996" y="136071"/>
                </a:lnTo>
                <a:lnTo>
                  <a:pt x="44660" y="104211"/>
                </a:lnTo>
                <a:lnTo>
                  <a:pt x="42902" y="86745"/>
                </a:lnTo>
                <a:lnTo>
                  <a:pt x="43040" y="83219"/>
                </a:lnTo>
                <a:lnTo>
                  <a:pt x="71389" y="42682"/>
                </a:lnTo>
                <a:lnTo>
                  <a:pt x="103549" y="37687"/>
                </a:lnTo>
                <a:lnTo>
                  <a:pt x="168781" y="37687"/>
                </a:lnTo>
                <a:lnTo>
                  <a:pt x="166316" y="33792"/>
                </a:lnTo>
                <a:lnTo>
                  <a:pt x="134744" y="8927"/>
                </a:lnTo>
                <a:lnTo>
                  <a:pt x="106430" y="1026"/>
                </a:lnTo>
                <a:lnTo>
                  <a:pt x="90427" y="0"/>
                </a:lnTo>
                <a:close/>
              </a:path>
              <a:path w="183386" h="176623">
                <a:moveTo>
                  <a:pt x="168781" y="37687"/>
                </a:moveTo>
                <a:lnTo>
                  <a:pt x="103549" y="37687"/>
                </a:lnTo>
                <a:lnTo>
                  <a:pt x="115959" y="42471"/>
                </a:lnTo>
                <a:lnTo>
                  <a:pt x="126200" y="50534"/>
                </a:lnTo>
                <a:lnTo>
                  <a:pt x="133928" y="61651"/>
                </a:lnTo>
                <a:lnTo>
                  <a:pt x="138798" y="75595"/>
                </a:lnTo>
                <a:lnTo>
                  <a:pt x="140468" y="92141"/>
                </a:lnTo>
                <a:lnTo>
                  <a:pt x="138193" y="105929"/>
                </a:lnTo>
                <a:lnTo>
                  <a:pt x="113281" y="134757"/>
                </a:lnTo>
                <a:lnTo>
                  <a:pt x="82084" y="140422"/>
                </a:lnTo>
                <a:lnTo>
                  <a:pt x="167778" y="140422"/>
                </a:lnTo>
                <a:lnTo>
                  <a:pt x="182304" y="103235"/>
                </a:lnTo>
                <a:lnTo>
                  <a:pt x="183386" y="86745"/>
                </a:lnTo>
                <a:lnTo>
                  <a:pt x="182134" y="71706"/>
                </a:lnTo>
                <a:lnTo>
                  <a:pt x="178797" y="57797"/>
                </a:lnTo>
                <a:lnTo>
                  <a:pt x="173488" y="45123"/>
                </a:lnTo>
                <a:lnTo>
                  <a:pt x="168781" y="37687"/>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7024482" y="5585555"/>
            <a:ext cx="176618" cy="173697"/>
          </a:xfrm>
          <a:custGeom>
            <a:avLst/>
            <a:gdLst/>
            <a:ahLst/>
            <a:cxnLst/>
            <a:rect l="l" t="t" r="r" b="b"/>
            <a:pathLst>
              <a:path w="176618" h="173697">
                <a:moveTo>
                  <a:pt x="44157" y="0"/>
                </a:moveTo>
                <a:lnTo>
                  <a:pt x="0" y="330"/>
                </a:lnTo>
                <a:lnTo>
                  <a:pt x="66903" y="173697"/>
                </a:lnTo>
                <a:lnTo>
                  <a:pt x="110388" y="173697"/>
                </a:lnTo>
                <a:lnTo>
                  <a:pt x="126232" y="132143"/>
                </a:lnTo>
                <a:lnTo>
                  <a:pt x="89598" y="132143"/>
                </a:lnTo>
                <a:lnTo>
                  <a:pt x="44157" y="0"/>
                </a:lnTo>
                <a:close/>
              </a:path>
              <a:path w="176618" h="173697">
                <a:moveTo>
                  <a:pt x="176618" y="0"/>
                </a:moveTo>
                <a:lnTo>
                  <a:pt x="134099" y="0"/>
                </a:lnTo>
                <a:lnTo>
                  <a:pt x="89598" y="132143"/>
                </a:lnTo>
                <a:lnTo>
                  <a:pt x="126232" y="132143"/>
                </a:lnTo>
                <a:lnTo>
                  <a:pt x="176618"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7206325" y="5583960"/>
            <a:ext cx="158432" cy="176612"/>
          </a:xfrm>
          <a:custGeom>
            <a:avLst/>
            <a:gdLst/>
            <a:ahLst/>
            <a:cxnLst/>
            <a:rect l="l" t="t" r="r" b="b"/>
            <a:pathLst>
              <a:path w="158432" h="176612">
                <a:moveTo>
                  <a:pt x="152975" y="36110"/>
                </a:moveTo>
                <a:lnTo>
                  <a:pt x="77896" y="36110"/>
                </a:lnTo>
                <a:lnTo>
                  <a:pt x="94315" y="36556"/>
                </a:lnTo>
                <a:lnTo>
                  <a:pt x="106617" y="42887"/>
                </a:lnTo>
                <a:lnTo>
                  <a:pt x="114045" y="52999"/>
                </a:lnTo>
                <a:lnTo>
                  <a:pt x="116535" y="66527"/>
                </a:lnTo>
                <a:lnTo>
                  <a:pt x="116535" y="71074"/>
                </a:lnTo>
                <a:lnTo>
                  <a:pt x="53086" y="71826"/>
                </a:lnTo>
                <a:lnTo>
                  <a:pt x="37287" y="75033"/>
                </a:lnTo>
                <a:lnTo>
                  <a:pt x="6159" y="98696"/>
                </a:lnTo>
                <a:lnTo>
                  <a:pt x="0" y="125093"/>
                </a:lnTo>
                <a:lnTo>
                  <a:pt x="1760" y="137415"/>
                </a:lnTo>
                <a:lnTo>
                  <a:pt x="37150" y="171907"/>
                </a:lnTo>
                <a:lnTo>
                  <a:pt x="72366" y="176612"/>
                </a:lnTo>
                <a:lnTo>
                  <a:pt x="85995" y="174009"/>
                </a:lnTo>
                <a:lnTo>
                  <a:pt x="98039" y="169394"/>
                </a:lnTo>
                <a:lnTo>
                  <a:pt x="108374" y="162784"/>
                </a:lnTo>
                <a:lnTo>
                  <a:pt x="116878" y="154195"/>
                </a:lnTo>
                <a:lnTo>
                  <a:pt x="158263" y="154195"/>
                </a:lnTo>
                <a:lnTo>
                  <a:pt x="158188" y="144728"/>
                </a:lnTo>
                <a:lnTo>
                  <a:pt x="68230" y="144728"/>
                </a:lnTo>
                <a:lnTo>
                  <a:pt x="53046" y="141198"/>
                </a:lnTo>
                <a:lnTo>
                  <a:pt x="43342" y="132599"/>
                </a:lnTo>
                <a:lnTo>
                  <a:pt x="39940" y="119522"/>
                </a:lnTo>
                <a:lnTo>
                  <a:pt x="43843" y="107898"/>
                </a:lnTo>
                <a:lnTo>
                  <a:pt x="54655" y="101363"/>
                </a:lnTo>
                <a:lnTo>
                  <a:pt x="72707" y="99318"/>
                </a:lnTo>
                <a:lnTo>
                  <a:pt x="157824" y="99318"/>
                </a:lnTo>
                <a:lnTo>
                  <a:pt x="157447" y="52155"/>
                </a:lnTo>
                <a:lnTo>
                  <a:pt x="154353" y="38911"/>
                </a:lnTo>
                <a:lnTo>
                  <a:pt x="152975" y="36110"/>
                </a:lnTo>
                <a:close/>
              </a:path>
              <a:path w="158432" h="176612">
                <a:moveTo>
                  <a:pt x="158263" y="154195"/>
                </a:moveTo>
                <a:lnTo>
                  <a:pt x="116878" y="154195"/>
                </a:lnTo>
                <a:lnTo>
                  <a:pt x="116878" y="175303"/>
                </a:lnTo>
                <a:lnTo>
                  <a:pt x="158432" y="175303"/>
                </a:lnTo>
                <a:lnTo>
                  <a:pt x="158263" y="154195"/>
                </a:lnTo>
                <a:close/>
              </a:path>
              <a:path w="158432" h="176612">
                <a:moveTo>
                  <a:pt x="157824" y="99318"/>
                </a:moveTo>
                <a:lnTo>
                  <a:pt x="116535" y="99318"/>
                </a:lnTo>
                <a:lnTo>
                  <a:pt x="116535" y="114914"/>
                </a:lnTo>
                <a:lnTo>
                  <a:pt x="115257" y="120140"/>
                </a:lnTo>
                <a:lnTo>
                  <a:pt x="109123" y="130005"/>
                </a:lnTo>
                <a:lnTo>
                  <a:pt x="98830" y="137801"/>
                </a:lnTo>
                <a:lnTo>
                  <a:pt x="84994" y="142913"/>
                </a:lnTo>
                <a:lnTo>
                  <a:pt x="68230" y="144728"/>
                </a:lnTo>
                <a:lnTo>
                  <a:pt x="158188" y="144728"/>
                </a:lnTo>
                <a:lnTo>
                  <a:pt x="157824" y="99318"/>
                </a:lnTo>
                <a:close/>
              </a:path>
              <a:path w="158432" h="176612">
                <a:moveTo>
                  <a:pt x="83048" y="0"/>
                </a:moveTo>
                <a:lnTo>
                  <a:pt x="44585" y="5878"/>
                </a:lnTo>
                <a:lnTo>
                  <a:pt x="10376" y="21417"/>
                </a:lnTo>
                <a:lnTo>
                  <a:pt x="31376" y="47363"/>
                </a:lnTo>
                <a:lnTo>
                  <a:pt x="41230" y="42767"/>
                </a:lnTo>
                <a:lnTo>
                  <a:pt x="51902" y="39302"/>
                </a:lnTo>
                <a:lnTo>
                  <a:pt x="63941" y="37054"/>
                </a:lnTo>
                <a:lnTo>
                  <a:pt x="77896" y="36110"/>
                </a:lnTo>
                <a:lnTo>
                  <a:pt x="152975" y="36110"/>
                </a:lnTo>
                <a:lnTo>
                  <a:pt x="148705" y="27430"/>
                </a:lnTo>
                <a:lnTo>
                  <a:pt x="140529" y="17813"/>
                </a:lnTo>
                <a:lnTo>
                  <a:pt x="129850" y="10161"/>
                </a:lnTo>
                <a:lnTo>
                  <a:pt x="116693" y="4574"/>
                </a:lnTo>
                <a:lnTo>
                  <a:pt x="101084" y="1153"/>
                </a:lnTo>
                <a:lnTo>
                  <a:pt x="83048"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7394642" y="5544991"/>
            <a:ext cx="119164" cy="215864"/>
          </a:xfrm>
          <a:custGeom>
            <a:avLst/>
            <a:gdLst/>
            <a:ahLst/>
            <a:cxnLst/>
            <a:rect l="l" t="t" r="r" b="b"/>
            <a:pathLst>
              <a:path w="119164" h="215864">
                <a:moveTo>
                  <a:pt x="66548" y="78549"/>
                </a:moveTo>
                <a:lnTo>
                  <a:pt x="24714" y="78549"/>
                </a:lnTo>
                <a:lnTo>
                  <a:pt x="24760" y="167006"/>
                </a:lnTo>
                <a:lnTo>
                  <a:pt x="41306" y="204239"/>
                </a:lnTo>
                <a:lnTo>
                  <a:pt x="82910" y="215864"/>
                </a:lnTo>
                <a:lnTo>
                  <a:pt x="95469" y="213661"/>
                </a:lnTo>
                <a:lnTo>
                  <a:pt x="107611" y="209514"/>
                </a:lnTo>
                <a:lnTo>
                  <a:pt x="119164" y="203542"/>
                </a:lnTo>
                <a:lnTo>
                  <a:pt x="108072" y="178663"/>
                </a:lnTo>
                <a:lnTo>
                  <a:pt x="81090" y="178663"/>
                </a:lnTo>
                <a:lnTo>
                  <a:pt x="70389" y="172806"/>
                </a:lnTo>
                <a:lnTo>
                  <a:pt x="66548" y="156794"/>
                </a:lnTo>
                <a:lnTo>
                  <a:pt x="66548" y="78549"/>
                </a:lnTo>
                <a:close/>
              </a:path>
              <a:path w="119164" h="215864">
                <a:moveTo>
                  <a:pt x="105746" y="173445"/>
                </a:moveTo>
                <a:lnTo>
                  <a:pt x="93963" y="177430"/>
                </a:lnTo>
                <a:lnTo>
                  <a:pt x="81090" y="178663"/>
                </a:lnTo>
                <a:lnTo>
                  <a:pt x="108072" y="178663"/>
                </a:lnTo>
                <a:lnTo>
                  <a:pt x="105746" y="173445"/>
                </a:lnTo>
                <a:close/>
              </a:path>
              <a:path w="119164" h="215864">
                <a:moveTo>
                  <a:pt x="116243" y="47701"/>
                </a:moveTo>
                <a:lnTo>
                  <a:pt x="0" y="47701"/>
                </a:lnTo>
                <a:lnTo>
                  <a:pt x="355" y="78549"/>
                </a:lnTo>
                <a:lnTo>
                  <a:pt x="116243" y="78549"/>
                </a:lnTo>
                <a:lnTo>
                  <a:pt x="116243" y="47701"/>
                </a:lnTo>
                <a:close/>
              </a:path>
              <a:path w="119164" h="215864">
                <a:moveTo>
                  <a:pt x="66548" y="0"/>
                </a:moveTo>
                <a:lnTo>
                  <a:pt x="24714" y="0"/>
                </a:lnTo>
                <a:lnTo>
                  <a:pt x="24714" y="47701"/>
                </a:lnTo>
                <a:lnTo>
                  <a:pt x="66548" y="47701"/>
                </a:lnTo>
                <a:lnTo>
                  <a:pt x="66548"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7529441" y="5584263"/>
            <a:ext cx="183386" cy="176623"/>
          </a:xfrm>
          <a:custGeom>
            <a:avLst/>
            <a:gdLst/>
            <a:ahLst/>
            <a:cxnLst/>
            <a:rect l="l" t="t" r="r" b="b"/>
            <a:pathLst>
              <a:path w="183386" h="176623">
                <a:moveTo>
                  <a:pt x="90427" y="0"/>
                </a:moveTo>
                <a:lnTo>
                  <a:pt x="47235" y="9384"/>
                </a:lnTo>
                <a:lnTo>
                  <a:pt x="16376" y="34875"/>
                </a:lnTo>
                <a:lnTo>
                  <a:pt x="1081" y="73784"/>
                </a:lnTo>
                <a:lnTo>
                  <a:pt x="0" y="89270"/>
                </a:lnTo>
                <a:lnTo>
                  <a:pt x="1259" y="104404"/>
                </a:lnTo>
                <a:lnTo>
                  <a:pt x="17045" y="142576"/>
                </a:lnTo>
                <a:lnTo>
                  <a:pt x="48449" y="167625"/>
                </a:lnTo>
                <a:lnTo>
                  <a:pt x="92386" y="176623"/>
                </a:lnTo>
                <a:lnTo>
                  <a:pt x="108078" y="175474"/>
                </a:lnTo>
                <a:lnTo>
                  <a:pt x="147787" y="160425"/>
                </a:lnTo>
                <a:lnTo>
                  <a:pt x="167788" y="140419"/>
                </a:lnTo>
                <a:lnTo>
                  <a:pt x="82084" y="140419"/>
                </a:lnTo>
                <a:lnTo>
                  <a:pt x="68993" y="136065"/>
                </a:lnTo>
                <a:lnTo>
                  <a:pt x="44659" y="104208"/>
                </a:lnTo>
                <a:lnTo>
                  <a:pt x="42902" y="86745"/>
                </a:lnTo>
                <a:lnTo>
                  <a:pt x="43040" y="83220"/>
                </a:lnTo>
                <a:lnTo>
                  <a:pt x="71389" y="42681"/>
                </a:lnTo>
                <a:lnTo>
                  <a:pt x="103551" y="37683"/>
                </a:lnTo>
                <a:lnTo>
                  <a:pt x="168785" y="37683"/>
                </a:lnTo>
                <a:lnTo>
                  <a:pt x="166323" y="33792"/>
                </a:lnTo>
                <a:lnTo>
                  <a:pt x="134755" y="8927"/>
                </a:lnTo>
                <a:lnTo>
                  <a:pt x="106436" y="1026"/>
                </a:lnTo>
                <a:lnTo>
                  <a:pt x="90427" y="0"/>
                </a:lnTo>
                <a:close/>
              </a:path>
              <a:path w="183386" h="176623">
                <a:moveTo>
                  <a:pt x="168785" y="37683"/>
                </a:moveTo>
                <a:lnTo>
                  <a:pt x="103551" y="37683"/>
                </a:lnTo>
                <a:lnTo>
                  <a:pt x="115958" y="42465"/>
                </a:lnTo>
                <a:lnTo>
                  <a:pt x="126198" y="50528"/>
                </a:lnTo>
                <a:lnTo>
                  <a:pt x="133926" y="61646"/>
                </a:lnTo>
                <a:lnTo>
                  <a:pt x="138798" y="75593"/>
                </a:lnTo>
                <a:lnTo>
                  <a:pt x="140468" y="92142"/>
                </a:lnTo>
                <a:lnTo>
                  <a:pt x="138193" y="105930"/>
                </a:lnTo>
                <a:lnTo>
                  <a:pt x="99109" y="139150"/>
                </a:lnTo>
                <a:lnTo>
                  <a:pt x="82084" y="140419"/>
                </a:lnTo>
                <a:lnTo>
                  <a:pt x="167788" y="140419"/>
                </a:lnTo>
                <a:lnTo>
                  <a:pt x="182305" y="103237"/>
                </a:lnTo>
                <a:lnTo>
                  <a:pt x="183386" y="86745"/>
                </a:lnTo>
                <a:lnTo>
                  <a:pt x="182135" y="71706"/>
                </a:lnTo>
                <a:lnTo>
                  <a:pt x="178800" y="57796"/>
                </a:lnTo>
                <a:lnTo>
                  <a:pt x="173493" y="45123"/>
                </a:lnTo>
                <a:lnTo>
                  <a:pt x="168785" y="37683"/>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7749592" y="5583929"/>
            <a:ext cx="101282" cy="175336"/>
          </a:xfrm>
          <a:custGeom>
            <a:avLst/>
            <a:gdLst/>
            <a:ahLst/>
            <a:cxnLst/>
            <a:rect l="l" t="t" r="r" b="b"/>
            <a:pathLst>
              <a:path w="101282" h="175336">
                <a:moveTo>
                  <a:pt x="42202" y="1625"/>
                </a:moveTo>
                <a:lnTo>
                  <a:pt x="0" y="1625"/>
                </a:lnTo>
                <a:lnTo>
                  <a:pt x="0" y="175336"/>
                </a:lnTo>
                <a:lnTo>
                  <a:pt x="42202" y="175336"/>
                </a:lnTo>
                <a:lnTo>
                  <a:pt x="42422" y="86223"/>
                </a:lnTo>
                <a:lnTo>
                  <a:pt x="45215" y="72809"/>
                </a:lnTo>
                <a:lnTo>
                  <a:pt x="85082" y="41557"/>
                </a:lnTo>
                <a:lnTo>
                  <a:pt x="101282" y="40932"/>
                </a:lnTo>
                <a:lnTo>
                  <a:pt x="101282" y="35077"/>
                </a:lnTo>
                <a:lnTo>
                  <a:pt x="42202" y="35077"/>
                </a:lnTo>
                <a:lnTo>
                  <a:pt x="42202" y="1625"/>
                </a:lnTo>
                <a:close/>
              </a:path>
              <a:path w="101282" h="175336">
                <a:moveTo>
                  <a:pt x="101282" y="0"/>
                </a:moveTo>
                <a:lnTo>
                  <a:pt x="58652" y="14314"/>
                </a:lnTo>
                <a:lnTo>
                  <a:pt x="42202" y="35077"/>
                </a:lnTo>
                <a:lnTo>
                  <a:pt x="101282" y="35077"/>
                </a:lnTo>
                <a:lnTo>
                  <a:pt x="101282"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7869763" y="5584591"/>
            <a:ext cx="125971" cy="176287"/>
          </a:xfrm>
          <a:custGeom>
            <a:avLst/>
            <a:gdLst/>
            <a:ahLst/>
            <a:cxnLst/>
            <a:rect l="l" t="t" r="r" b="b"/>
            <a:pathLst>
              <a:path w="125971" h="176287">
                <a:moveTo>
                  <a:pt x="5494" y="122389"/>
                </a:moveTo>
                <a:lnTo>
                  <a:pt x="11713" y="165309"/>
                </a:lnTo>
                <a:lnTo>
                  <a:pt x="49684" y="175588"/>
                </a:lnTo>
                <a:lnTo>
                  <a:pt x="63041" y="176287"/>
                </a:lnTo>
                <a:lnTo>
                  <a:pt x="78403" y="175172"/>
                </a:lnTo>
                <a:lnTo>
                  <a:pt x="115895" y="158332"/>
                </a:lnTo>
                <a:lnTo>
                  <a:pt x="125971" y="143013"/>
                </a:lnTo>
                <a:lnTo>
                  <a:pt x="53187" y="143013"/>
                </a:lnTo>
                <a:lnTo>
                  <a:pt x="40597" y="140365"/>
                </a:lnTo>
                <a:lnTo>
                  <a:pt x="28007" y="135979"/>
                </a:lnTo>
                <a:lnTo>
                  <a:pt x="16084" y="129953"/>
                </a:lnTo>
                <a:lnTo>
                  <a:pt x="5494" y="122389"/>
                </a:lnTo>
                <a:close/>
              </a:path>
              <a:path w="125971" h="176287">
                <a:moveTo>
                  <a:pt x="50902" y="0"/>
                </a:moveTo>
                <a:lnTo>
                  <a:pt x="14594" y="16875"/>
                </a:lnTo>
                <a:lnTo>
                  <a:pt x="0" y="58091"/>
                </a:lnTo>
                <a:lnTo>
                  <a:pt x="3489" y="71099"/>
                </a:lnTo>
                <a:lnTo>
                  <a:pt x="41336" y="99626"/>
                </a:lnTo>
                <a:lnTo>
                  <a:pt x="64412" y="107119"/>
                </a:lnTo>
                <a:lnTo>
                  <a:pt x="74444" y="111007"/>
                </a:lnTo>
                <a:lnTo>
                  <a:pt x="82501" y="115687"/>
                </a:lnTo>
                <a:lnTo>
                  <a:pt x="87856" y="121684"/>
                </a:lnTo>
                <a:lnTo>
                  <a:pt x="89783" y="129521"/>
                </a:lnTo>
                <a:lnTo>
                  <a:pt x="85117" y="137626"/>
                </a:lnTo>
                <a:lnTo>
                  <a:pt x="73141" y="142074"/>
                </a:lnTo>
                <a:lnTo>
                  <a:pt x="53187" y="143013"/>
                </a:lnTo>
                <a:lnTo>
                  <a:pt x="125971" y="143013"/>
                </a:lnTo>
                <a:lnTo>
                  <a:pt x="129195" y="134932"/>
                </a:lnTo>
                <a:lnTo>
                  <a:pt x="130977" y="119302"/>
                </a:lnTo>
                <a:lnTo>
                  <a:pt x="127888" y="105365"/>
                </a:lnTo>
                <a:lnTo>
                  <a:pt x="89660" y="74375"/>
                </a:lnTo>
                <a:lnTo>
                  <a:pt x="65813" y="66413"/>
                </a:lnTo>
                <a:lnTo>
                  <a:pt x="55405" y="62485"/>
                </a:lnTo>
                <a:lnTo>
                  <a:pt x="47034" y="57895"/>
                </a:lnTo>
                <a:lnTo>
                  <a:pt x="41471" y="52119"/>
                </a:lnTo>
                <a:lnTo>
                  <a:pt x="39488" y="44636"/>
                </a:lnTo>
                <a:lnTo>
                  <a:pt x="47004" y="35106"/>
                </a:lnTo>
                <a:lnTo>
                  <a:pt x="62644" y="32130"/>
                </a:lnTo>
                <a:lnTo>
                  <a:pt x="119788" y="32130"/>
                </a:lnTo>
                <a:lnTo>
                  <a:pt x="126137" y="15744"/>
                </a:lnTo>
                <a:lnTo>
                  <a:pt x="82240" y="1310"/>
                </a:lnTo>
                <a:lnTo>
                  <a:pt x="67488" y="104"/>
                </a:lnTo>
                <a:lnTo>
                  <a:pt x="50902" y="0"/>
                </a:lnTo>
                <a:close/>
              </a:path>
              <a:path w="125971" h="176287">
                <a:moveTo>
                  <a:pt x="119788" y="32130"/>
                </a:moveTo>
                <a:lnTo>
                  <a:pt x="62644" y="32130"/>
                </a:lnTo>
                <a:lnTo>
                  <a:pt x="64858" y="32172"/>
                </a:lnTo>
                <a:lnTo>
                  <a:pt x="76370" y="33534"/>
                </a:lnTo>
                <a:lnTo>
                  <a:pt x="88683" y="36722"/>
                </a:lnTo>
                <a:lnTo>
                  <a:pt x="101275" y="41603"/>
                </a:lnTo>
                <a:lnTo>
                  <a:pt x="113622" y="48043"/>
                </a:lnTo>
                <a:lnTo>
                  <a:pt x="119788" y="3213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4679367" y="3008945"/>
            <a:ext cx="694677" cy="772427"/>
          </a:xfrm>
          <a:custGeom>
            <a:avLst/>
            <a:gdLst/>
            <a:ahLst/>
            <a:cxnLst/>
            <a:rect l="l" t="t" r="r" b="b"/>
            <a:pathLst>
              <a:path w="694677" h="772427">
                <a:moveTo>
                  <a:pt x="300062" y="0"/>
                </a:moveTo>
                <a:lnTo>
                  <a:pt x="42570" y="0"/>
                </a:lnTo>
                <a:lnTo>
                  <a:pt x="29714" y="1962"/>
                </a:lnTo>
                <a:lnTo>
                  <a:pt x="1868" y="30644"/>
                </a:lnTo>
                <a:lnTo>
                  <a:pt x="0" y="729894"/>
                </a:lnTo>
                <a:lnTo>
                  <a:pt x="1970" y="742748"/>
                </a:lnTo>
                <a:lnTo>
                  <a:pt x="7747" y="754216"/>
                </a:lnTo>
                <a:lnTo>
                  <a:pt x="19649" y="764859"/>
                </a:lnTo>
                <a:lnTo>
                  <a:pt x="30661" y="770579"/>
                </a:lnTo>
                <a:lnTo>
                  <a:pt x="41522" y="772427"/>
                </a:lnTo>
                <a:lnTo>
                  <a:pt x="303110" y="772312"/>
                </a:lnTo>
                <a:lnTo>
                  <a:pt x="350248" y="769385"/>
                </a:lnTo>
                <a:lnTo>
                  <a:pt x="402801" y="761692"/>
                </a:lnTo>
                <a:lnTo>
                  <a:pt x="459506" y="746877"/>
                </a:lnTo>
                <a:lnTo>
                  <a:pt x="510411" y="725883"/>
                </a:lnTo>
                <a:lnTo>
                  <a:pt x="555391" y="698857"/>
                </a:lnTo>
                <a:lnTo>
                  <a:pt x="594320" y="665943"/>
                </a:lnTo>
                <a:lnTo>
                  <a:pt x="627073" y="627289"/>
                </a:lnTo>
                <a:lnTo>
                  <a:pt x="635912" y="613778"/>
                </a:lnTo>
                <a:lnTo>
                  <a:pt x="277545" y="613778"/>
                </a:lnTo>
                <a:lnTo>
                  <a:pt x="214432" y="613293"/>
                </a:lnTo>
                <a:lnTo>
                  <a:pt x="173808" y="612370"/>
                </a:lnTo>
                <a:lnTo>
                  <a:pt x="171297" y="160070"/>
                </a:lnTo>
                <a:lnTo>
                  <a:pt x="210176" y="159109"/>
                </a:lnTo>
                <a:lnTo>
                  <a:pt x="239629" y="158769"/>
                </a:lnTo>
                <a:lnTo>
                  <a:pt x="635934" y="158711"/>
                </a:lnTo>
                <a:lnTo>
                  <a:pt x="626830" y="144833"/>
                </a:lnTo>
                <a:lnTo>
                  <a:pt x="593964" y="106162"/>
                </a:lnTo>
                <a:lnTo>
                  <a:pt x="554903" y="73253"/>
                </a:lnTo>
                <a:lnTo>
                  <a:pt x="509773" y="46252"/>
                </a:lnTo>
                <a:lnTo>
                  <a:pt x="458703" y="25306"/>
                </a:lnTo>
                <a:lnTo>
                  <a:pt x="401817" y="10562"/>
                </a:lnTo>
                <a:lnTo>
                  <a:pt x="345101" y="2547"/>
                </a:lnTo>
                <a:lnTo>
                  <a:pt x="319606" y="794"/>
                </a:lnTo>
                <a:lnTo>
                  <a:pt x="300062" y="0"/>
                </a:lnTo>
                <a:close/>
              </a:path>
              <a:path w="694677" h="772427">
                <a:moveTo>
                  <a:pt x="635934" y="158711"/>
                </a:moveTo>
                <a:lnTo>
                  <a:pt x="285432" y="158711"/>
                </a:lnTo>
                <a:lnTo>
                  <a:pt x="309683" y="159791"/>
                </a:lnTo>
                <a:lnTo>
                  <a:pt x="330557" y="161300"/>
                </a:lnTo>
                <a:lnTo>
                  <a:pt x="373547" y="166687"/>
                </a:lnTo>
                <a:lnTo>
                  <a:pt x="413536" y="179290"/>
                </a:lnTo>
                <a:lnTo>
                  <a:pt x="446746" y="198961"/>
                </a:lnTo>
                <a:lnTo>
                  <a:pt x="474556" y="225028"/>
                </a:lnTo>
                <a:lnTo>
                  <a:pt x="496898" y="257420"/>
                </a:lnTo>
                <a:lnTo>
                  <a:pt x="515259" y="302894"/>
                </a:lnTo>
                <a:lnTo>
                  <a:pt x="525875" y="353521"/>
                </a:lnTo>
                <a:lnTo>
                  <a:pt x="528075" y="391677"/>
                </a:lnTo>
                <a:lnTo>
                  <a:pt x="527913" y="397592"/>
                </a:lnTo>
                <a:lnTo>
                  <a:pt x="523363" y="437590"/>
                </a:lnTo>
                <a:lnTo>
                  <a:pt x="512554" y="478620"/>
                </a:lnTo>
                <a:lnTo>
                  <a:pt x="491874" y="522537"/>
                </a:lnTo>
                <a:lnTo>
                  <a:pt x="458143" y="563433"/>
                </a:lnTo>
                <a:lnTo>
                  <a:pt x="426837" y="586100"/>
                </a:lnTo>
                <a:lnTo>
                  <a:pt x="379001" y="606134"/>
                </a:lnTo>
                <a:lnTo>
                  <a:pt x="302385" y="613548"/>
                </a:lnTo>
                <a:lnTo>
                  <a:pt x="277545" y="613778"/>
                </a:lnTo>
                <a:lnTo>
                  <a:pt x="635912" y="613778"/>
                </a:lnTo>
                <a:lnTo>
                  <a:pt x="664349" y="558864"/>
                </a:lnTo>
                <a:lnTo>
                  <a:pt x="681114" y="506497"/>
                </a:lnTo>
                <a:lnTo>
                  <a:pt x="691265" y="448900"/>
                </a:lnTo>
                <a:lnTo>
                  <a:pt x="694677" y="386219"/>
                </a:lnTo>
                <a:lnTo>
                  <a:pt x="693818" y="354199"/>
                </a:lnTo>
                <a:lnTo>
                  <a:pt x="686996" y="293949"/>
                </a:lnTo>
                <a:lnTo>
                  <a:pt x="673473" y="238873"/>
                </a:lnTo>
                <a:lnTo>
                  <a:pt x="653375" y="189119"/>
                </a:lnTo>
                <a:lnTo>
                  <a:pt x="640901" y="166283"/>
                </a:lnTo>
                <a:lnTo>
                  <a:pt x="635934" y="158711"/>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7189090" y="3008941"/>
            <a:ext cx="553758" cy="772440"/>
          </a:xfrm>
          <a:custGeom>
            <a:avLst/>
            <a:gdLst/>
            <a:ahLst/>
            <a:cxnLst/>
            <a:rect l="l" t="t" r="r" b="b"/>
            <a:pathLst>
              <a:path w="553758" h="772440">
                <a:moveTo>
                  <a:pt x="42532" y="0"/>
                </a:moveTo>
                <a:lnTo>
                  <a:pt x="7582" y="19661"/>
                </a:lnTo>
                <a:lnTo>
                  <a:pt x="0" y="729907"/>
                </a:lnTo>
                <a:lnTo>
                  <a:pt x="1961" y="742761"/>
                </a:lnTo>
                <a:lnTo>
                  <a:pt x="7724" y="754234"/>
                </a:lnTo>
                <a:lnTo>
                  <a:pt x="19656" y="764876"/>
                </a:lnTo>
                <a:lnTo>
                  <a:pt x="30664" y="770594"/>
                </a:lnTo>
                <a:lnTo>
                  <a:pt x="41501" y="772440"/>
                </a:lnTo>
                <a:lnTo>
                  <a:pt x="128805" y="772440"/>
                </a:lnTo>
                <a:lnTo>
                  <a:pt x="163675" y="752795"/>
                </a:lnTo>
                <a:lnTo>
                  <a:pt x="171272" y="500062"/>
                </a:lnTo>
                <a:lnTo>
                  <a:pt x="456577" y="500062"/>
                </a:lnTo>
                <a:lnTo>
                  <a:pt x="491531" y="480401"/>
                </a:lnTo>
                <a:lnTo>
                  <a:pt x="499122" y="381977"/>
                </a:lnTo>
                <a:lnTo>
                  <a:pt x="497164" y="369183"/>
                </a:lnTo>
                <a:lnTo>
                  <a:pt x="468432" y="341295"/>
                </a:lnTo>
                <a:lnTo>
                  <a:pt x="171272" y="339432"/>
                </a:lnTo>
                <a:lnTo>
                  <a:pt x="171272" y="160642"/>
                </a:lnTo>
                <a:lnTo>
                  <a:pt x="511225" y="160642"/>
                </a:lnTo>
                <a:lnTo>
                  <a:pt x="524050" y="158678"/>
                </a:lnTo>
                <a:lnTo>
                  <a:pt x="551897" y="129961"/>
                </a:lnTo>
                <a:lnTo>
                  <a:pt x="553758" y="42544"/>
                </a:lnTo>
                <a:lnTo>
                  <a:pt x="551799" y="29732"/>
                </a:lnTo>
                <a:lnTo>
                  <a:pt x="546037" y="18252"/>
                </a:lnTo>
                <a:lnTo>
                  <a:pt x="541210" y="12547"/>
                </a:lnTo>
                <a:lnTo>
                  <a:pt x="530631" y="4722"/>
                </a:lnTo>
                <a:lnTo>
                  <a:pt x="518518" y="615"/>
                </a:lnTo>
                <a:lnTo>
                  <a:pt x="42532"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2988325" y="3012399"/>
            <a:ext cx="775246" cy="765543"/>
          </a:xfrm>
          <a:custGeom>
            <a:avLst/>
            <a:gdLst/>
            <a:ahLst/>
            <a:cxnLst/>
            <a:rect l="l" t="t" r="r" b="b"/>
            <a:pathLst>
              <a:path w="775246" h="765543">
                <a:moveTo>
                  <a:pt x="39090" y="0"/>
                </a:moveTo>
                <a:lnTo>
                  <a:pt x="5475" y="19954"/>
                </a:lnTo>
                <a:lnTo>
                  <a:pt x="0" y="726440"/>
                </a:lnTo>
                <a:lnTo>
                  <a:pt x="2114" y="739257"/>
                </a:lnTo>
                <a:lnTo>
                  <a:pt x="8386" y="750455"/>
                </a:lnTo>
                <a:lnTo>
                  <a:pt x="19947" y="760078"/>
                </a:lnTo>
                <a:lnTo>
                  <a:pt x="31090" y="764707"/>
                </a:lnTo>
                <a:lnTo>
                  <a:pt x="125285" y="765543"/>
                </a:lnTo>
                <a:lnTo>
                  <a:pt x="138045" y="763365"/>
                </a:lnTo>
                <a:lnTo>
                  <a:pt x="163433" y="734451"/>
                </a:lnTo>
                <a:lnTo>
                  <a:pt x="164376" y="312851"/>
                </a:lnTo>
                <a:lnTo>
                  <a:pt x="340742" y="312851"/>
                </a:lnTo>
                <a:lnTo>
                  <a:pt x="162001" y="28587"/>
                </a:lnTo>
                <a:lnTo>
                  <a:pt x="130069" y="2422"/>
                </a:lnTo>
                <a:lnTo>
                  <a:pt x="116276" y="140"/>
                </a:lnTo>
                <a:lnTo>
                  <a:pt x="39090" y="0"/>
                </a:lnTo>
                <a:close/>
              </a:path>
              <a:path w="775246" h="765543">
                <a:moveTo>
                  <a:pt x="774916" y="312851"/>
                </a:moveTo>
                <a:lnTo>
                  <a:pt x="610882" y="312851"/>
                </a:lnTo>
                <a:lnTo>
                  <a:pt x="610882" y="726440"/>
                </a:lnTo>
                <a:lnTo>
                  <a:pt x="630795" y="760078"/>
                </a:lnTo>
                <a:lnTo>
                  <a:pt x="736142" y="765543"/>
                </a:lnTo>
                <a:lnTo>
                  <a:pt x="748944" y="763445"/>
                </a:lnTo>
                <a:lnTo>
                  <a:pt x="760147" y="757183"/>
                </a:lnTo>
                <a:lnTo>
                  <a:pt x="769778" y="745612"/>
                </a:lnTo>
                <a:lnTo>
                  <a:pt x="774410" y="734451"/>
                </a:lnTo>
                <a:lnTo>
                  <a:pt x="774916" y="312851"/>
                </a:lnTo>
                <a:close/>
              </a:path>
              <a:path w="775246" h="765543">
                <a:moveTo>
                  <a:pt x="340742" y="312851"/>
                </a:moveTo>
                <a:lnTo>
                  <a:pt x="164376" y="312851"/>
                </a:lnTo>
                <a:lnTo>
                  <a:pt x="307479" y="545287"/>
                </a:lnTo>
                <a:lnTo>
                  <a:pt x="330050" y="577337"/>
                </a:lnTo>
                <a:lnTo>
                  <a:pt x="367891" y="607672"/>
                </a:lnTo>
                <a:lnTo>
                  <a:pt x="398602" y="608418"/>
                </a:lnTo>
                <a:lnTo>
                  <a:pt x="412002" y="606729"/>
                </a:lnTo>
                <a:lnTo>
                  <a:pt x="441475" y="581685"/>
                </a:lnTo>
                <a:lnTo>
                  <a:pt x="465574" y="548654"/>
                </a:lnTo>
                <a:lnTo>
                  <a:pt x="564958" y="387438"/>
                </a:lnTo>
                <a:lnTo>
                  <a:pt x="387642" y="387438"/>
                </a:lnTo>
                <a:lnTo>
                  <a:pt x="340742" y="312851"/>
                </a:lnTo>
                <a:close/>
              </a:path>
              <a:path w="775246" h="765543">
                <a:moveTo>
                  <a:pt x="663816" y="0"/>
                </a:moveTo>
                <a:lnTo>
                  <a:pt x="627202" y="12531"/>
                </a:lnTo>
                <a:lnTo>
                  <a:pt x="387642" y="387438"/>
                </a:lnTo>
                <a:lnTo>
                  <a:pt x="564958" y="387438"/>
                </a:lnTo>
                <a:lnTo>
                  <a:pt x="610882" y="312851"/>
                </a:lnTo>
                <a:lnTo>
                  <a:pt x="774916" y="312851"/>
                </a:lnTo>
                <a:lnTo>
                  <a:pt x="775246" y="39103"/>
                </a:lnTo>
                <a:lnTo>
                  <a:pt x="755320" y="5475"/>
                </a:lnTo>
                <a:lnTo>
                  <a:pt x="744167" y="839"/>
                </a:lnTo>
                <a:lnTo>
                  <a:pt x="663816"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3825999" y="3008932"/>
            <a:ext cx="780516" cy="772464"/>
          </a:xfrm>
          <a:custGeom>
            <a:avLst/>
            <a:gdLst/>
            <a:ahLst/>
            <a:cxnLst/>
            <a:rect l="l" t="t" r="r" b="b"/>
            <a:pathLst>
              <a:path w="780516" h="772464">
                <a:moveTo>
                  <a:pt x="331762" y="0"/>
                </a:moveTo>
                <a:lnTo>
                  <a:pt x="294450" y="17173"/>
                </a:lnTo>
                <a:lnTo>
                  <a:pt x="1778" y="718070"/>
                </a:lnTo>
                <a:lnTo>
                  <a:pt x="0" y="725576"/>
                </a:lnTo>
                <a:lnTo>
                  <a:pt x="0" y="729907"/>
                </a:lnTo>
                <a:lnTo>
                  <a:pt x="19656" y="764881"/>
                </a:lnTo>
                <a:lnTo>
                  <a:pt x="113080" y="772464"/>
                </a:lnTo>
                <a:lnTo>
                  <a:pt x="128265" y="771258"/>
                </a:lnTo>
                <a:lnTo>
                  <a:pt x="160324" y="749951"/>
                </a:lnTo>
                <a:lnTo>
                  <a:pt x="215417" y="627748"/>
                </a:lnTo>
                <a:lnTo>
                  <a:pt x="741630" y="627748"/>
                </a:lnTo>
                <a:lnTo>
                  <a:pt x="675596" y="467106"/>
                </a:lnTo>
                <a:lnTo>
                  <a:pt x="278625" y="467106"/>
                </a:lnTo>
                <a:lnTo>
                  <a:pt x="390271" y="212140"/>
                </a:lnTo>
                <a:lnTo>
                  <a:pt x="570791" y="212140"/>
                </a:lnTo>
                <a:lnTo>
                  <a:pt x="496776" y="32080"/>
                </a:lnTo>
                <a:lnTo>
                  <a:pt x="490564" y="21171"/>
                </a:lnTo>
                <a:lnTo>
                  <a:pt x="479185" y="10146"/>
                </a:lnTo>
                <a:lnTo>
                  <a:pt x="468237" y="3567"/>
                </a:lnTo>
                <a:lnTo>
                  <a:pt x="457021" y="520"/>
                </a:lnTo>
                <a:lnTo>
                  <a:pt x="331762" y="0"/>
                </a:lnTo>
                <a:close/>
              </a:path>
              <a:path w="780516" h="772464">
                <a:moveTo>
                  <a:pt x="741630" y="627748"/>
                </a:moveTo>
                <a:lnTo>
                  <a:pt x="565099" y="627748"/>
                </a:lnTo>
                <a:lnTo>
                  <a:pt x="613016" y="736904"/>
                </a:lnTo>
                <a:lnTo>
                  <a:pt x="647381" y="770154"/>
                </a:lnTo>
                <a:lnTo>
                  <a:pt x="738065" y="772452"/>
                </a:lnTo>
                <a:lnTo>
                  <a:pt x="750827" y="770501"/>
                </a:lnTo>
                <a:lnTo>
                  <a:pt x="778661" y="741803"/>
                </a:lnTo>
                <a:lnTo>
                  <a:pt x="780516" y="725576"/>
                </a:lnTo>
                <a:lnTo>
                  <a:pt x="779932" y="721601"/>
                </a:lnTo>
                <a:lnTo>
                  <a:pt x="778408" y="717219"/>
                </a:lnTo>
                <a:lnTo>
                  <a:pt x="741630" y="627748"/>
                </a:lnTo>
                <a:close/>
              </a:path>
              <a:path w="780516" h="772464">
                <a:moveTo>
                  <a:pt x="570791" y="212140"/>
                </a:moveTo>
                <a:lnTo>
                  <a:pt x="390271" y="212140"/>
                </a:lnTo>
                <a:lnTo>
                  <a:pt x="501916" y="467106"/>
                </a:lnTo>
                <a:lnTo>
                  <a:pt x="675596" y="467106"/>
                </a:lnTo>
                <a:lnTo>
                  <a:pt x="570791" y="212140"/>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263955" y="2996868"/>
            <a:ext cx="3150289" cy="1616907"/>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3371341" y="3864658"/>
            <a:ext cx="513540" cy="742637"/>
          </a:xfrm>
          <a:custGeom>
            <a:avLst/>
            <a:gdLst/>
            <a:ahLst/>
            <a:cxnLst/>
            <a:rect l="l" t="t" r="r" b="b"/>
            <a:pathLst>
              <a:path w="513540" h="742637">
                <a:moveTo>
                  <a:pt x="162756" y="0"/>
                </a:moveTo>
                <a:lnTo>
                  <a:pt x="116873" y="1217"/>
                </a:lnTo>
                <a:lnTo>
                  <a:pt x="62718" y="3107"/>
                </a:lnTo>
                <a:lnTo>
                  <a:pt x="33548" y="36266"/>
                </a:lnTo>
                <a:lnTo>
                  <a:pt x="0" y="657415"/>
                </a:lnTo>
                <a:lnTo>
                  <a:pt x="1258" y="667008"/>
                </a:lnTo>
                <a:lnTo>
                  <a:pt x="26148" y="705672"/>
                </a:lnTo>
                <a:lnTo>
                  <a:pt x="116052" y="717170"/>
                </a:lnTo>
                <a:lnTo>
                  <a:pt x="181511" y="723382"/>
                </a:lnTo>
                <a:lnTo>
                  <a:pt x="230459" y="729148"/>
                </a:lnTo>
                <a:lnTo>
                  <a:pt x="271721" y="735632"/>
                </a:lnTo>
                <a:lnTo>
                  <a:pt x="288033" y="738154"/>
                </a:lnTo>
                <a:lnTo>
                  <a:pt x="304277" y="740068"/>
                </a:lnTo>
                <a:lnTo>
                  <a:pt x="320377" y="741421"/>
                </a:lnTo>
                <a:lnTo>
                  <a:pt x="336261" y="742261"/>
                </a:lnTo>
                <a:lnTo>
                  <a:pt x="351852" y="742637"/>
                </a:lnTo>
                <a:lnTo>
                  <a:pt x="367076" y="742595"/>
                </a:lnTo>
                <a:lnTo>
                  <a:pt x="409800" y="740439"/>
                </a:lnTo>
                <a:lnTo>
                  <a:pt x="457098" y="734610"/>
                </a:lnTo>
                <a:lnTo>
                  <a:pt x="503875" y="719269"/>
                </a:lnTo>
                <a:lnTo>
                  <a:pt x="513501" y="680271"/>
                </a:lnTo>
                <a:lnTo>
                  <a:pt x="513540" y="596265"/>
                </a:lnTo>
                <a:lnTo>
                  <a:pt x="512756" y="589368"/>
                </a:lnTo>
                <a:lnTo>
                  <a:pt x="508214" y="580299"/>
                </a:lnTo>
                <a:lnTo>
                  <a:pt x="506077" y="578981"/>
                </a:lnTo>
                <a:lnTo>
                  <a:pt x="358600" y="578981"/>
                </a:lnTo>
                <a:lnTo>
                  <a:pt x="344986" y="578963"/>
                </a:lnTo>
                <a:lnTo>
                  <a:pt x="268326" y="574900"/>
                </a:lnTo>
                <a:lnTo>
                  <a:pt x="218323" y="569515"/>
                </a:lnTo>
                <a:lnTo>
                  <a:pt x="178222" y="559619"/>
                </a:lnTo>
                <a:lnTo>
                  <a:pt x="178925" y="543224"/>
                </a:lnTo>
                <a:lnTo>
                  <a:pt x="208900" y="19657"/>
                </a:lnTo>
                <a:lnTo>
                  <a:pt x="204665" y="7786"/>
                </a:lnTo>
                <a:lnTo>
                  <a:pt x="171440" y="8"/>
                </a:lnTo>
                <a:lnTo>
                  <a:pt x="162756" y="0"/>
                </a:lnTo>
                <a:close/>
              </a:path>
              <a:path w="513540" h="742637">
                <a:moveTo>
                  <a:pt x="475729" y="572668"/>
                </a:moveTo>
                <a:lnTo>
                  <a:pt x="429277" y="576705"/>
                </a:lnTo>
                <a:lnTo>
                  <a:pt x="387010" y="578513"/>
                </a:lnTo>
                <a:lnTo>
                  <a:pt x="358600" y="578981"/>
                </a:lnTo>
                <a:lnTo>
                  <a:pt x="506077" y="578981"/>
                </a:lnTo>
                <a:lnTo>
                  <a:pt x="496883" y="573313"/>
                </a:lnTo>
                <a:lnTo>
                  <a:pt x="475729" y="572668"/>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3991016" y="3890245"/>
            <a:ext cx="170649" cy="684939"/>
          </a:xfrm>
          <a:custGeom>
            <a:avLst/>
            <a:gdLst/>
            <a:ahLst/>
            <a:cxnLst/>
            <a:rect l="l" t="t" r="r" b="b"/>
            <a:pathLst>
              <a:path w="170649" h="684939">
                <a:moveTo>
                  <a:pt x="56465" y="0"/>
                </a:moveTo>
                <a:lnTo>
                  <a:pt x="16930" y="7260"/>
                </a:lnTo>
                <a:lnTo>
                  <a:pt x="0" y="648183"/>
                </a:lnTo>
                <a:lnTo>
                  <a:pt x="535" y="669169"/>
                </a:lnTo>
                <a:lnTo>
                  <a:pt x="4280" y="680046"/>
                </a:lnTo>
                <a:lnTo>
                  <a:pt x="14445" y="684423"/>
                </a:lnTo>
                <a:lnTo>
                  <a:pt x="29955" y="684939"/>
                </a:lnTo>
                <a:lnTo>
                  <a:pt x="46464" y="684825"/>
                </a:lnTo>
                <a:lnTo>
                  <a:pt x="96380" y="681979"/>
                </a:lnTo>
                <a:lnTo>
                  <a:pt x="135113" y="678062"/>
                </a:lnTo>
                <a:lnTo>
                  <a:pt x="168962" y="640931"/>
                </a:lnTo>
                <a:lnTo>
                  <a:pt x="169145" y="589560"/>
                </a:lnTo>
                <a:lnTo>
                  <a:pt x="169572" y="432476"/>
                </a:lnTo>
                <a:lnTo>
                  <a:pt x="170459" y="36297"/>
                </a:lnTo>
                <a:lnTo>
                  <a:pt x="170649" y="18787"/>
                </a:lnTo>
                <a:lnTo>
                  <a:pt x="128699" y="3199"/>
                </a:lnTo>
                <a:lnTo>
                  <a:pt x="76888" y="169"/>
                </a:lnTo>
                <a:lnTo>
                  <a:pt x="56465" y="0"/>
                </a:lnTo>
                <a:close/>
              </a:path>
            </a:pathLst>
          </a:custGeom>
          <a:solidFill>
            <a:srgbClr val="FFFFFF"/>
          </a:solid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15" y="12"/>
            <a:ext cx="10683087" cy="7559992"/>
          </a:xfrm>
          <a:custGeom>
            <a:avLst/>
            <a:gdLst/>
            <a:ahLst/>
            <a:cxnLst/>
            <a:rect l="l" t="t" r="r" b="b"/>
            <a:pathLst>
              <a:path w="10683087" h="7559992">
                <a:moveTo>
                  <a:pt x="0" y="7559992"/>
                </a:moveTo>
                <a:lnTo>
                  <a:pt x="10683087" y="7559992"/>
                </a:lnTo>
                <a:lnTo>
                  <a:pt x="10683087" y="0"/>
                </a:lnTo>
                <a:lnTo>
                  <a:pt x="0" y="0"/>
                </a:lnTo>
                <a:lnTo>
                  <a:pt x="0" y="7559992"/>
                </a:lnTo>
                <a:close/>
              </a:path>
            </a:pathLst>
          </a:custGeom>
          <a:solidFill>
            <a:srgbClr val="6A01D9"/>
          </a:solidFill>
        </p:spPr>
        <p:txBody>
          <a:bodyPr wrap="square" lIns="0" tIns="0" rIns="0" bIns="0" rtlCol="0">
            <a:noAutofit/>
          </a:bodyPr>
          <a:lstStyle/>
          <a:p>
            <a:endParaRPr/>
          </a:p>
        </p:txBody>
      </p:sp>
      <p:sp>
        <p:nvSpPr>
          <p:cNvPr id="3" name="object 3"/>
          <p:cNvSpPr/>
          <p:nvPr/>
        </p:nvSpPr>
        <p:spPr>
          <a:xfrm>
            <a:off x="4615422" y="729316"/>
            <a:ext cx="1478911" cy="50723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349538" y="4404359"/>
            <a:ext cx="1961591" cy="1961565"/>
          </a:xfrm>
          <a:custGeom>
            <a:avLst/>
            <a:gdLst/>
            <a:ahLst/>
            <a:cxnLst/>
            <a:rect l="l" t="t" r="r" b="b"/>
            <a:pathLst>
              <a:path w="1961591" h="1961565">
                <a:moveTo>
                  <a:pt x="1961591" y="1961565"/>
                </a:moveTo>
                <a:lnTo>
                  <a:pt x="0" y="1961565"/>
                </a:lnTo>
                <a:lnTo>
                  <a:pt x="0" y="0"/>
                </a:lnTo>
                <a:lnTo>
                  <a:pt x="1961591" y="0"/>
                </a:lnTo>
                <a:lnTo>
                  <a:pt x="1961591" y="1961565"/>
                </a:lnTo>
                <a:close/>
              </a:path>
            </a:pathLst>
          </a:custGeom>
          <a:solidFill>
            <a:srgbClr val="34245A"/>
          </a:solidFill>
        </p:spPr>
        <p:txBody>
          <a:bodyPr wrap="square" lIns="0" tIns="0" rIns="0" bIns="0" rtlCol="0">
            <a:noAutofit/>
          </a:bodyPr>
          <a:lstStyle/>
          <a:p>
            <a:endParaRPr/>
          </a:p>
        </p:txBody>
      </p:sp>
      <p:sp>
        <p:nvSpPr>
          <p:cNvPr id="5" name="object 5"/>
          <p:cNvSpPr/>
          <p:nvPr/>
        </p:nvSpPr>
        <p:spPr>
          <a:xfrm>
            <a:off x="8423185" y="4404359"/>
            <a:ext cx="1961565" cy="1961565"/>
          </a:xfrm>
          <a:custGeom>
            <a:avLst/>
            <a:gdLst/>
            <a:ahLst/>
            <a:cxnLst/>
            <a:rect l="l" t="t" r="r" b="b"/>
            <a:pathLst>
              <a:path w="1961565" h="1961565">
                <a:moveTo>
                  <a:pt x="1961565" y="1961565"/>
                </a:moveTo>
                <a:lnTo>
                  <a:pt x="0" y="1961565"/>
                </a:lnTo>
                <a:lnTo>
                  <a:pt x="0" y="0"/>
                </a:lnTo>
                <a:lnTo>
                  <a:pt x="1961565" y="0"/>
                </a:lnTo>
                <a:lnTo>
                  <a:pt x="1961565" y="1961565"/>
                </a:lnTo>
                <a:close/>
              </a:path>
            </a:pathLst>
          </a:custGeom>
          <a:solidFill>
            <a:srgbClr val="34245A"/>
          </a:solidFill>
        </p:spPr>
        <p:txBody>
          <a:bodyPr wrap="square" lIns="0" tIns="0" rIns="0" bIns="0" rtlCol="0">
            <a:noAutofit/>
          </a:bodyPr>
          <a:lstStyle/>
          <a:p>
            <a:endParaRPr/>
          </a:p>
        </p:txBody>
      </p:sp>
      <p:sp>
        <p:nvSpPr>
          <p:cNvPr id="6" name="object 6"/>
          <p:cNvSpPr/>
          <p:nvPr/>
        </p:nvSpPr>
        <p:spPr>
          <a:xfrm>
            <a:off x="324993" y="2387854"/>
            <a:ext cx="1961591" cy="1961591"/>
          </a:xfrm>
          <a:custGeom>
            <a:avLst/>
            <a:gdLst/>
            <a:ahLst/>
            <a:cxnLst/>
            <a:rect l="l" t="t" r="r" b="b"/>
            <a:pathLst>
              <a:path w="1961591" h="1961591">
                <a:moveTo>
                  <a:pt x="1961591" y="1961591"/>
                </a:moveTo>
                <a:lnTo>
                  <a:pt x="0" y="1961591"/>
                </a:lnTo>
                <a:lnTo>
                  <a:pt x="0" y="0"/>
                </a:lnTo>
                <a:lnTo>
                  <a:pt x="1961591" y="0"/>
                </a:lnTo>
                <a:lnTo>
                  <a:pt x="1961591" y="1961591"/>
                </a:lnTo>
                <a:close/>
              </a:path>
            </a:pathLst>
          </a:custGeom>
          <a:solidFill>
            <a:srgbClr val="34245A"/>
          </a:solidFill>
        </p:spPr>
        <p:txBody>
          <a:bodyPr wrap="square" lIns="0" tIns="0" rIns="0" bIns="0" rtlCol="0">
            <a:noAutofit/>
          </a:bodyPr>
          <a:lstStyle/>
          <a:p>
            <a:endParaRPr/>
          </a:p>
        </p:txBody>
      </p:sp>
      <p:sp>
        <p:nvSpPr>
          <p:cNvPr id="7" name="object 7"/>
          <p:cNvSpPr txBox="1"/>
          <p:nvPr/>
        </p:nvSpPr>
        <p:spPr>
          <a:xfrm>
            <a:off x="325020" y="2982734"/>
            <a:ext cx="1961564" cy="899160"/>
          </a:xfrm>
          <a:prstGeom prst="rect">
            <a:avLst/>
          </a:prstGeom>
        </p:spPr>
        <p:txBody>
          <a:bodyPr vert="horz" wrap="square" lIns="0" tIns="0" rIns="0" bIns="0" rtlCol="0">
            <a:noAutofit/>
          </a:bodyPr>
          <a:lstStyle/>
          <a:p>
            <a:pPr marR="0" algn="ctr">
              <a:lnSpc>
                <a:spcPct val="100000"/>
              </a:lnSpc>
            </a:pPr>
            <a:r>
              <a:rPr sz="3600" b="1" dirty="0" smtClean="0">
                <a:solidFill>
                  <a:srgbClr val="FFFFFF"/>
                </a:solidFill>
                <a:latin typeface="Museo Sans 900"/>
                <a:cs typeface="Museo Sans 900"/>
              </a:rPr>
              <a:t>18</a:t>
            </a:r>
            <a:endParaRPr sz="3600" dirty="0">
              <a:latin typeface="Museo Sans 900"/>
              <a:cs typeface="Museo Sans 900"/>
            </a:endParaRPr>
          </a:p>
          <a:p>
            <a:pPr marR="0" algn="ctr">
              <a:lnSpc>
                <a:spcPct val="100000"/>
              </a:lnSpc>
              <a:spcBef>
                <a:spcPts val="25"/>
              </a:spcBef>
            </a:pPr>
            <a:r>
              <a:rPr sz="1100" dirty="0" smtClean="0">
                <a:solidFill>
                  <a:srgbClr val="FFFFFF"/>
                </a:solidFill>
                <a:latin typeface="Museo Sans 100"/>
                <a:cs typeface="Museo Sans 100"/>
              </a:rPr>
              <a:t>INCUB</a:t>
            </a:r>
            <a:r>
              <a:rPr sz="1100" spc="-55" dirty="0" smtClean="0">
                <a:solidFill>
                  <a:srgbClr val="FFFFFF"/>
                </a:solidFill>
                <a:latin typeface="Museo Sans 100"/>
                <a:cs typeface="Museo Sans 100"/>
              </a:rPr>
              <a:t>A</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a:t>
            </a:r>
            <a:endParaRPr sz="1100" dirty="0">
              <a:latin typeface="Museo Sans 100"/>
              <a:cs typeface="Museo Sans 100"/>
            </a:endParaRPr>
          </a:p>
          <a:p>
            <a:pPr algn="ctr">
              <a:lnSpc>
                <a:spcPct val="100000"/>
              </a:lnSpc>
            </a:pPr>
            <a:r>
              <a:rPr sz="1100" dirty="0" smtClean="0">
                <a:solidFill>
                  <a:srgbClr val="FFFFFF"/>
                </a:solidFill>
                <a:latin typeface="Museo Sans 100"/>
                <a:cs typeface="Museo Sans 100"/>
              </a:rPr>
              <a:t>&amp; </a:t>
            </a:r>
            <a:r>
              <a:rPr sz="1100" spc="-5" dirty="0" smtClean="0">
                <a:solidFill>
                  <a:srgbClr val="FFFFFF"/>
                </a:solidFill>
                <a:latin typeface="Museo Sans 100"/>
                <a:cs typeface="Museo Sans 100"/>
              </a:rPr>
              <a:t>A</a:t>
            </a:r>
            <a:r>
              <a:rPr sz="1100" spc="-10" dirty="0" smtClean="0">
                <a:solidFill>
                  <a:srgbClr val="FFFFFF"/>
                </a:solidFill>
                <a:latin typeface="Museo Sans 100"/>
                <a:cs typeface="Museo Sans 100"/>
              </a:rPr>
              <a:t>C</a:t>
            </a:r>
            <a:r>
              <a:rPr sz="1100" spc="0" dirty="0" smtClean="0">
                <a:solidFill>
                  <a:srgbClr val="FFFFFF"/>
                </a:solidFill>
                <a:latin typeface="Museo Sans 100"/>
                <a:cs typeface="Museo Sans 100"/>
              </a:rPr>
              <a:t>CELER</a:t>
            </a:r>
            <a:r>
              <a:rPr sz="1100" spc="-55" dirty="0" smtClean="0">
                <a:solidFill>
                  <a:srgbClr val="FFFFFF"/>
                </a:solidFill>
                <a:latin typeface="Museo Sans 100"/>
                <a:cs typeface="Museo Sans 100"/>
              </a:rPr>
              <a:t>A</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a:t>
            </a:r>
            <a:endParaRPr sz="1100" dirty="0">
              <a:latin typeface="Museo Sans 100"/>
              <a:cs typeface="Museo Sans 100"/>
            </a:endParaRPr>
          </a:p>
        </p:txBody>
      </p:sp>
      <p:sp>
        <p:nvSpPr>
          <p:cNvPr id="8" name="object 8"/>
          <p:cNvSpPr/>
          <p:nvPr/>
        </p:nvSpPr>
        <p:spPr>
          <a:xfrm>
            <a:off x="4374070" y="4404334"/>
            <a:ext cx="1961578" cy="1961591"/>
          </a:xfrm>
          <a:custGeom>
            <a:avLst/>
            <a:gdLst/>
            <a:ahLst/>
            <a:cxnLst/>
            <a:rect l="l" t="t" r="r" b="b"/>
            <a:pathLst>
              <a:path w="1961578" h="1961591">
                <a:moveTo>
                  <a:pt x="1961578" y="1961591"/>
                </a:moveTo>
                <a:lnTo>
                  <a:pt x="0" y="1961591"/>
                </a:lnTo>
                <a:lnTo>
                  <a:pt x="0" y="0"/>
                </a:lnTo>
                <a:lnTo>
                  <a:pt x="1961578" y="0"/>
                </a:lnTo>
                <a:lnTo>
                  <a:pt x="1961578" y="1961591"/>
                </a:lnTo>
                <a:close/>
              </a:path>
            </a:pathLst>
          </a:custGeom>
          <a:solidFill>
            <a:srgbClr val="34245A"/>
          </a:solidFill>
        </p:spPr>
        <p:txBody>
          <a:bodyPr wrap="square" lIns="0" tIns="0" rIns="0" bIns="0" rtlCol="0">
            <a:noAutofit/>
          </a:bodyPr>
          <a:lstStyle/>
          <a:p>
            <a:endParaRPr/>
          </a:p>
        </p:txBody>
      </p:sp>
      <p:sp>
        <p:nvSpPr>
          <p:cNvPr id="9" name="object 9"/>
          <p:cNvSpPr txBox="1"/>
          <p:nvPr/>
        </p:nvSpPr>
        <p:spPr>
          <a:xfrm>
            <a:off x="4374070" y="4986510"/>
            <a:ext cx="1961577" cy="1069340"/>
          </a:xfrm>
          <a:prstGeom prst="rect">
            <a:avLst/>
          </a:prstGeom>
        </p:spPr>
        <p:txBody>
          <a:bodyPr vert="horz" wrap="square" lIns="0" tIns="0" rIns="0" bIns="0" rtlCol="0">
            <a:noAutofit/>
          </a:bodyPr>
          <a:lstStyle/>
          <a:p>
            <a:pPr marL="0" algn="ctr">
              <a:lnSpc>
                <a:spcPct val="100000"/>
              </a:lnSpc>
            </a:pPr>
            <a:r>
              <a:rPr sz="3600" b="1" dirty="0" smtClean="0">
                <a:solidFill>
                  <a:srgbClr val="FFFFFF"/>
                </a:solidFill>
                <a:latin typeface="Museo Sans 900"/>
                <a:cs typeface="Museo Sans 900"/>
              </a:rPr>
              <a:t>1.348</a:t>
            </a:r>
            <a:endParaRPr sz="3600" dirty="0">
              <a:latin typeface="Museo Sans 900"/>
              <a:cs typeface="Museo Sans 900"/>
            </a:endParaRPr>
          </a:p>
          <a:p>
            <a:pPr marL="12700" marR="12700" indent="0" algn="ctr">
              <a:lnSpc>
                <a:spcPct val="100699"/>
              </a:lnSpc>
              <a:spcBef>
                <a:spcPts val="15"/>
              </a:spcBef>
            </a:pPr>
            <a:r>
              <a:rPr sz="1100" dirty="0" smtClean="0">
                <a:solidFill>
                  <a:srgbClr val="FFFFFF"/>
                </a:solidFill>
                <a:latin typeface="Museo Sans 100"/>
                <a:cs typeface="Museo Sans 100"/>
              </a:rPr>
              <a:t>S</a:t>
            </a:r>
            <a:r>
              <a:rPr sz="1100" spc="-55" dirty="0" smtClean="0">
                <a:solidFill>
                  <a:srgbClr val="FFFFFF"/>
                </a:solidFill>
                <a:latin typeface="Museo Sans 100"/>
                <a:cs typeface="Museo Sans 100"/>
              </a:rPr>
              <a:t>T</a:t>
            </a:r>
            <a:r>
              <a:rPr sz="1100" spc="0" dirty="0" smtClean="0">
                <a:solidFill>
                  <a:srgbClr val="FFFFFF"/>
                </a:solidFill>
                <a:latin typeface="Museo Sans 100"/>
                <a:cs typeface="Museo Sans 100"/>
              </a:rPr>
              <a:t>ARTUPS IN INCUB</a:t>
            </a:r>
            <a:r>
              <a:rPr sz="1100" spc="-55" dirty="0" smtClean="0">
                <a:solidFill>
                  <a:srgbClr val="FFFFFF"/>
                </a:solidFill>
                <a:latin typeface="Museo Sans 100"/>
                <a:cs typeface="Museo Sans 100"/>
              </a:rPr>
              <a:t>A</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 &amp; A</a:t>
            </a:r>
            <a:r>
              <a:rPr sz="1100" spc="-25" dirty="0" smtClean="0">
                <a:solidFill>
                  <a:srgbClr val="FFFFFF"/>
                </a:solidFill>
                <a:latin typeface="Museo Sans 100"/>
                <a:cs typeface="Museo Sans 100"/>
              </a:rPr>
              <a:t>L</a:t>
            </a:r>
            <a:r>
              <a:rPr sz="1100" spc="0" dirty="0" smtClean="0">
                <a:solidFill>
                  <a:srgbClr val="FFFFFF"/>
                </a:solidFill>
                <a:latin typeface="Museo Sans 100"/>
                <a:cs typeface="Museo Sans 100"/>
              </a:rPr>
              <a:t>UMNI</a:t>
            </a:r>
            <a:endParaRPr lang="pt-PT" sz="1100" spc="0" dirty="0" smtClean="0">
              <a:solidFill>
                <a:srgbClr val="FFFFFF"/>
              </a:solidFill>
              <a:latin typeface="Museo Sans 100"/>
              <a:cs typeface="Museo Sans 100"/>
            </a:endParaRPr>
          </a:p>
          <a:p>
            <a:pPr marL="12700" marR="12700" indent="0" algn="ctr">
              <a:lnSpc>
                <a:spcPct val="100699"/>
              </a:lnSpc>
              <a:spcBef>
                <a:spcPts val="15"/>
              </a:spcBef>
            </a:pPr>
            <a:r>
              <a:rPr sz="1100" spc="0" dirty="0" smtClean="0">
                <a:solidFill>
                  <a:srgbClr val="FFFFFF"/>
                </a:solidFill>
                <a:latin typeface="Museo Sans 100"/>
                <a:cs typeface="Museo Sans 100"/>
              </a:rPr>
              <a:t> (20</a:t>
            </a:r>
            <a:r>
              <a:rPr sz="1100" spc="-20" dirty="0" smtClean="0">
                <a:solidFill>
                  <a:srgbClr val="FFFFFF"/>
                </a:solidFill>
                <a:latin typeface="Museo Sans 100"/>
                <a:cs typeface="Museo Sans 100"/>
              </a:rPr>
              <a:t>1</a:t>
            </a:r>
            <a:r>
              <a:rPr sz="1100" spc="0" dirty="0" smtClean="0">
                <a:solidFill>
                  <a:srgbClr val="FFFFFF"/>
                </a:solidFill>
                <a:latin typeface="Museo Sans 100"/>
                <a:cs typeface="Museo Sans 100"/>
              </a:rPr>
              <a:t>4 - 2016)</a:t>
            </a:r>
            <a:endParaRPr sz="1100" dirty="0">
              <a:latin typeface="Museo Sans 100"/>
              <a:cs typeface="Museo Sans 100"/>
            </a:endParaRPr>
          </a:p>
        </p:txBody>
      </p:sp>
      <p:sp>
        <p:nvSpPr>
          <p:cNvPr id="10" name="object 10"/>
          <p:cNvSpPr/>
          <p:nvPr/>
        </p:nvSpPr>
        <p:spPr>
          <a:xfrm>
            <a:off x="2349538" y="2387854"/>
            <a:ext cx="1961591" cy="1961591"/>
          </a:xfrm>
          <a:custGeom>
            <a:avLst/>
            <a:gdLst/>
            <a:ahLst/>
            <a:cxnLst/>
            <a:rect l="l" t="t" r="r" b="b"/>
            <a:pathLst>
              <a:path w="1961591" h="1961591">
                <a:moveTo>
                  <a:pt x="1961591" y="1961591"/>
                </a:moveTo>
                <a:lnTo>
                  <a:pt x="0" y="1961591"/>
                </a:lnTo>
                <a:lnTo>
                  <a:pt x="0" y="0"/>
                </a:lnTo>
                <a:lnTo>
                  <a:pt x="1961591" y="0"/>
                </a:lnTo>
                <a:lnTo>
                  <a:pt x="1961591" y="1961591"/>
                </a:lnTo>
                <a:close/>
              </a:path>
            </a:pathLst>
          </a:custGeom>
          <a:solidFill>
            <a:srgbClr val="34245A"/>
          </a:solidFill>
        </p:spPr>
        <p:txBody>
          <a:bodyPr wrap="square" lIns="0" tIns="0" rIns="0" bIns="0" rtlCol="0">
            <a:noAutofit/>
          </a:bodyPr>
          <a:lstStyle/>
          <a:p>
            <a:endParaRPr/>
          </a:p>
        </p:txBody>
      </p:sp>
      <p:sp>
        <p:nvSpPr>
          <p:cNvPr id="11" name="object 11"/>
          <p:cNvSpPr txBox="1"/>
          <p:nvPr/>
        </p:nvSpPr>
        <p:spPr>
          <a:xfrm>
            <a:off x="2349537" y="2982932"/>
            <a:ext cx="1961591" cy="899160"/>
          </a:xfrm>
          <a:prstGeom prst="rect">
            <a:avLst/>
          </a:prstGeom>
        </p:spPr>
        <p:txBody>
          <a:bodyPr vert="horz" wrap="square" lIns="0" tIns="0" rIns="0" bIns="0" rtlCol="0">
            <a:noAutofit/>
          </a:bodyPr>
          <a:lstStyle/>
          <a:p>
            <a:pPr marL="260985" algn="ctr">
              <a:lnSpc>
                <a:spcPct val="100000"/>
              </a:lnSpc>
            </a:pPr>
            <a:r>
              <a:rPr lang="pt-PT" sz="3600" b="1" dirty="0">
                <a:solidFill>
                  <a:srgbClr val="FFFFFF"/>
                </a:solidFill>
                <a:latin typeface="Museo Sans 900"/>
                <a:cs typeface="Museo Sans 900"/>
              </a:rPr>
              <a:t>0</a:t>
            </a:r>
            <a:r>
              <a:rPr sz="3600" b="1" dirty="0" smtClean="0">
                <a:solidFill>
                  <a:srgbClr val="FFFFFF"/>
                </a:solidFill>
                <a:latin typeface="Museo Sans 900"/>
                <a:cs typeface="Museo Sans 900"/>
              </a:rPr>
              <a:t>5</a:t>
            </a:r>
            <a:endParaRPr lang="pt-PT" sz="3600" dirty="0">
              <a:latin typeface="Museo Sans 900"/>
              <a:cs typeface="Museo Sans 900"/>
            </a:endParaRPr>
          </a:p>
          <a:p>
            <a:pPr marL="260985" algn="ctr">
              <a:lnSpc>
                <a:spcPct val="100000"/>
              </a:lnSpc>
            </a:pPr>
            <a:r>
              <a:rPr sz="1100" spc="-35" dirty="0" smtClean="0">
                <a:solidFill>
                  <a:srgbClr val="FFFFFF"/>
                </a:solidFill>
                <a:latin typeface="Museo Sans 100"/>
                <a:cs typeface="Museo Sans 100"/>
              </a:rPr>
              <a:t>F</a:t>
            </a:r>
            <a:r>
              <a:rPr sz="1100" spc="0" dirty="0" smtClean="0">
                <a:solidFill>
                  <a:srgbClr val="FFFFFF"/>
                </a:solidFill>
                <a:latin typeface="Museo Sans 100"/>
                <a:cs typeface="Museo Sans 100"/>
              </a:rPr>
              <a:t>ABLABS / MAKERS S</a:t>
            </a:r>
            <a:r>
              <a:rPr sz="1100" spc="-40" dirty="0" smtClean="0">
                <a:solidFill>
                  <a:srgbClr val="FFFFFF"/>
                </a:solidFill>
                <a:latin typeface="Museo Sans 100"/>
                <a:cs typeface="Museo Sans 100"/>
              </a:rPr>
              <a:t>P</a:t>
            </a:r>
            <a:r>
              <a:rPr sz="1100" spc="-5" dirty="0" smtClean="0">
                <a:solidFill>
                  <a:srgbClr val="FFFFFF"/>
                </a:solidFill>
                <a:latin typeface="Museo Sans 100"/>
                <a:cs typeface="Museo Sans 100"/>
              </a:rPr>
              <a:t>A</a:t>
            </a:r>
            <a:r>
              <a:rPr sz="1100" spc="0" dirty="0" smtClean="0">
                <a:solidFill>
                  <a:srgbClr val="FFFFFF"/>
                </a:solidFill>
                <a:latin typeface="Museo Sans 100"/>
                <a:cs typeface="Museo Sans 100"/>
              </a:rPr>
              <a:t>CES</a:t>
            </a:r>
            <a:endParaRPr sz="1100" dirty="0">
              <a:latin typeface="Museo Sans 100"/>
              <a:cs typeface="Museo Sans 100"/>
            </a:endParaRPr>
          </a:p>
        </p:txBody>
      </p:sp>
      <p:sp>
        <p:nvSpPr>
          <p:cNvPr id="12" name="object 12"/>
          <p:cNvSpPr txBox="1"/>
          <p:nvPr/>
        </p:nvSpPr>
        <p:spPr>
          <a:xfrm>
            <a:off x="4250748" y="1571336"/>
            <a:ext cx="2208530" cy="470534"/>
          </a:xfrm>
          <a:prstGeom prst="rect">
            <a:avLst/>
          </a:prstGeom>
        </p:spPr>
        <p:txBody>
          <a:bodyPr vert="horz" wrap="square" lIns="0" tIns="0" rIns="0" bIns="0" rtlCol="0">
            <a:noAutofit/>
          </a:bodyPr>
          <a:lstStyle/>
          <a:p>
            <a:pPr marL="0" algn="ctr">
              <a:lnSpc>
                <a:spcPct val="100000"/>
              </a:lnSpc>
            </a:pPr>
            <a:r>
              <a:rPr sz="1100" dirty="0" smtClean="0">
                <a:solidFill>
                  <a:srgbClr val="FFFFFF"/>
                </a:solidFill>
                <a:latin typeface="Museo Sans 300"/>
                <a:cs typeface="Museo Sans 300"/>
              </a:rPr>
              <a:t>ANA</a:t>
            </a:r>
            <a:r>
              <a:rPr sz="1100" spc="-55" dirty="0" smtClean="0">
                <a:solidFill>
                  <a:srgbClr val="FFFFFF"/>
                </a:solidFill>
                <a:latin typeface="Museo Sans 300"/>
                <a:cs typeface="Museo Sans 300"/>
              </a:rPr>
              <a:t>L</a:t>
            </a:r>
            <a:r>
              <a:rPr sz="1100" spc="10" dirty="0" smtClean="0">
                <a:solidFill>
                  <a:srgbClr val="FFFFFF"/>
                </a:solidFill>
                <a:latin typeface="Museo Sans 300"/>
                <a:cs typeface="Museo Sans 300"/>
              </a:rPr>
              <a:t>Y</a:t>
            </a:r>
            <a:r>
              <a:rPr sz="1100" spc="0" dirty="0" smtClean="0">
                <a:solidFill>
                  <a:srgbClr val="FFFFFF"/>
                </a:solidFill>
                <a:latin typeface="Museo Sans 300"/>
                <a:cs typeface="Museo Sans 300"/>
              </a:rPr>
              <a:t>TICS</a:t>
            </a:r>
            <a:endParaRPr sz="1100">
              <a:latin typeface="Museo Sans 300"/>
              <a:cs typeface="Museo Sans 300"/>
            </a:endParaRPr>
          </a:p>
          <a:p>
            <a:pPr algn="ctr">
              <a:lnSpc>
                <a:spcPct val="100000"/>
              </a:lnSpc>
              <a:spcBef>
                <a:spcPts val="140"/>
              </a:spcBef>
            </a:pPr>
            <a:r>
              <a:rPr sz="1800" dirty="0" smtClean="0">
                <a:solidFill>
                  <a:srgbClr val="FFFFFF"/>
                </a:solidFill>
                <a:latin typeface="Museo Sans 700"/>
                <a:cs typeface="Museo Sans 700"/>
              </a:rPr>
              <a:t>Ecosystem Numbers</a:t>
            </a:r>
            <a:endParaRPr sz="1800">
              <a:latin typeface="Museo Sans 700"/>
              <a:cs typeface="Museo Sans 700"/>
            </a:endParaRPr>
          </a:p>
        </p:txBody>
      </p:sp>
      <p:sp>
        <p:nvSpPr>
          <p:cNvPr id="13" name="object 13"/>
          <p:cNvSpPr txBox="1"/>
          <p:nvPr/>
        </p:nvSpPr>
        <p:spPr>
          <a:xfrm>
            <a:off x="2349539" y="4986727"/>
            <a:ext cx="1961590" cy="899160"/>
          </a:xfrm>
          <a:prstGeom prst="rect">
            <a:avLst/>
          </a:prstGeom>
        </p:spPr>
        <p:txBody>
          <a:bodyPr vert="horz" wrap="square" lIns="0" tIns="0" rIns="0" bIns="0" rtlCol="0">
            <a:noAutofit/>
          </a:bodyPr>
          <a:lstStyle/>
          <a:p>
            <a:pPr marR="0" algn="ctr">
              <a:lnSpc>
                <a:spcPct val="100000"/>
              </a:lnSpc>
            </a:pPr>
            <a:r>
              <a:rPr sz="3600" b="1" dirty="0" smtClean="0">
                <a:solidFill>
                  <a:srgbClr val="FFFFFF"/>
                </a:solidFill>
                <a:latin typeface="Museo Sans 900"/>
                <a:cs typeface="Museo Sans 900"/>
              </a:rPr>
              <a:t>3.164</a:t>
            </a:r>
            <a:endParaRPr sz="3600" dirty="0">
              <a:latin typeface="Museo Sans 900"/>
              <a:cs typeface="Museo Sans 900"/>
            </a:endParaRPr>
          </a:p>
          <a:p>
            <a:pPr algn="ctr">
              <a:lnSpc>
                <a:spcPct val="100000"/>
              </a:lnSpc>
              <a:spcBef>
                <a:spcPts val="25"/>
              </a:spcBef>
            </a:pPr>
            <a:r>
              <a:rPr sz="1100" dirty="0" smtClean="0">
                <a:solidFill>
                  <a:srgbClr val="FFFFFF"/>
                </a:solidFill>
                <a:latin typeface="Museo Sans 100"/>
                <a:cs typeface="Museo Sans 100"/>
              </a:rPr>
              <a:t>JOBS IN INCUB</a:t>
            </a:r>
            <a:r>
              <a:rPr sz="1100" spc="-55" dirty="0" smtClean="0">
                <a:solidFill>
                  <a:srgbClr val="FFFFFF"/>
                </a:solidFill>
                <a:latin typeface="Museo Sans 100"/>
                <a:cs typeface="Museo Sans 100"/>
              </a:rPr>
              <a:t>A</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a:t>
            </a:r>
            <a:endParaRPr sz="1100" dirty="0">
              <a:latin typeface="Museo Sans 100"/>
              <a:cs typeface="Museo Sans 100"/>
            </a:endParaRPr>
          </a:p>
          <a:p>
            <a:pPr marR="0" algn="ctr">
              <a:lnSpc>
                <a:spcPct val="100000"/>
              </a:lnSpc>
            </a:pPr>
            <a:r>
              <a:rPr sz="1100" dirty="0" smtClean="0">
                <a:solidFill>
                  <a:srgbClr val="FFFFFF"/>
                </a:solidFill>
                <a:latin typeface="Museo Sans 100"/>
                <a:cs typeface="Museo Sans 100"/>
              </a:rPr>
              <a:t>&amp; A</a:t>
            </a:r>
            <a:r>
              <a:rPr sz="1100" spc="-25" dirty="0" smtClean="0">
                <a:solidFill>
                  <a:srgbClr val="FFFFFF"/>
                </a:solidFill>
                <a:latin typeface="Museo Sans 100"/>
                <a:cs typeface="Museo Sans 100"/>
              </a:rPr>
              <a:t>L</a:t>
            </a:r>
            <a:r>
              <a:rPr sz="1100" spc="0" dirty="0" smtClean="0">
                <a:solidFill>
                  <a:srgbClr val="FFFFFF"/>
                </a:solidFill>
                <a:latin typeface="Museo Sans 100"/>
                <a:cs typeface="Museo Sans 100"/>
              </a:rPr>
              <a:t>UMNI </a:t>
            </a:r>
            <a:endParaRPr lang="pt-PT" sz="1100" spc="0" dirty="0" smtClean="0">
              <a:solidFill>
                <a:srgbClr val="FFFFFF"/>
              </a:solidFill>
              <a:latin typeface="Museo Sans 100"/>
              <a:cs typeface="Museo Sans 100"/>
            </a:endParaRPr>
          </a:p>
          <a:p>
            <a:pPr marR="0" algn="ctr">
              <a:lnSpc>
                <a:spcPct val="100000"/>
              </a:lnSpc>
            </a:pPr>
            <a:r>
              <a:rPr sz="1100" spc="0" dirty="0" smtClean="0">
                <a:solidFill>
                  <a:srgbClr val="FFFFFF"/>
                </a:solidFill>
                <a:latin typeface="Museo Sans 100"/>
                <a:cs typeface="Museo Sans 100"/>
              </a:rPr>
              <a:t>(2016)</a:t>
            </a:r>
            <a:endParaRPr sz="1100" dirty="0">
              <a:latin typeface="Museo Sans 100"/>
              <a:cs typeface="Museo Sans 100"/>
            </a:endParaRPr>
          </a:p>
        </p:txBody>
      </p:sp>
      <p:sp>
        <p:nvSpPr>
          <p:cNvPr id="14" name="object 14"/>
          <p:cNvSpPr/>
          <p:nvPr/>
        </p:nvSpPr>
        <p:spPr>
          <a:xfrm>
            <a:off x="6398653" y="4404359"/>
            <a:ext cx="1961565" cy="1961565"/>
          </a:xfrm>
          <a:custGeom>
            <a:avLst/>
            <a:gdLst/>
            <a:ahLst/>
            <a:cxnLst/>
            <a:rect l="l" t="t" r="r" b="b"/>
            <a:pathLst>
              <a:path w="1961565" h="1961565">
                <a:moveTo>
                  <a:pt x="1961565" y="1961565"/>
                </a:moveTo>
                <a:lnTo>
                  <a:pt x="0" y="1961565"/>
                </a:lnTo>
                <a:lnTo>
                  <a:pt x="0" y="0"/>
                </a:lnTo>
                <a:lnTo>
                  <a:pt x="1961565" y="0"/>
                </a:lnTo>
                <a:lnTo>
                  <a:pt x="1961565" y="1961565"/>
                </a:lnTo>
                <a:close/>
              </a:path>
            </a:pathLst>
          </a:custGeom>
          <a:solidFill>
            <a:srgbClr val="34245A"/>
          </a:solidFill>
        </p:spPr>
        <p:txBody>
          <a:bodyPr wrap="square" lIns="0" tIns="0" rIns="0" bIns="0" rtlCol="0">
            <a:noAutofit/>
          </a:bodyPr>
          <a:lstStyle/>
          <a:p>
            <a:endParaRPr/>
          </a:p>
        </p:txBody>
      </p:sp>
      <p:sp>
        <p:nvSpPr>
          <p:cNvPr id="15" name="object 15"/>
          <p:cNvSpPr txBox="1"/>
          <p:nvPr/>
        </p:nvSpPr>
        <p:spPr>
          <a:xfrm>
            <a:off x="6398653" y="4986727"/>
            <a:ext cx="1961565" cy="899160"/>
          </a:xfrm>
          <a:prstGeom prst="rect">
            <a:avLst/>
          </a:prstGeom>
        </p:spPr>
        <p:txBody>
          <a:bodyPr vert="horz" wrap="square" lIns="0" tIns="0" rIns="0" bIns="0" rtlCol="0">
            <a:noAutofit/>
          </a:bodyPr>
          <a:lstStyle/>
          <a:p>
            <a:pPr marR="0" algn="ctr">
              <a:lnSpc>
                <a:spcPct val="100000"/>
              </a:lnSpc>
            </a:pPr>
            <a:r>
              <a:rPr sz="3600" b="1" dirty="0" smtClean="0">
                <a:solidFill>
                  <a:srgbClr val="FFFFFF"/>
                </a:solidFill>
                <a:latin typeface="Museo Sans 900"/>
                <a:cs typeface="Museo Sans 900"/>
              </a:rPr>
              <a:t>5</a:t>
            </a:r>
            <a:r>
              <a:rPr sz="3600" b="1" spc="-25" dirty="0" smtClean="0">
                <a:solidFill>
                  <a:srgbClr val="FFFFFF"/>
                </a:solidFill>
                <a:latin typeface="Museo Sans 900"/>
                <a:cs typeface="Museo Sans 900"/>
              </a:rPr>
              <a:t>.</a:t>
            </a:r>
            <a:r>
              <a:rPr sz="3600" b="1" spc="0" dirty="0" smtClean="0">
                <a:solidFill>
                  <a:srgbClr val="FFFFFF"/>
                </a:solidFill>
                <a:latin typeface="Museo Sans 900"/>
                <a:cs typeface="Museo Sans 900"/>
              </a:rPr>
              <a:t>730</a:t>
            </a:r>
            <a:endParaRPr sz="3600" dirty="0">
              <a:latin typeface="Museo Sans 900"/>
              <a:cs typeface="Museo Sans 900"/>
            </a:endParaRPr>
          </a:p>
          <a:p>
            <a:pPr marR="0" algn="ctr">
              <a:lnSpc>
                <a:spcPct val="100000"/>
              </a:lnSpc>
              <a:spcBef>
                <a:spcPts val="25"/>
              </a:spcBef>
            </a:pPr>
            <a:r>
              <a:rPr sz="1100" dirty="0" smtClean="0">
                <a:solidFill>
                  <a:srgbClr val="FFFFFF"/>
                </a:solidFill>
                <a:latin typeface="Museo Sans 100"/>
                <a:cs typeface="Museo Sans 100"/>
              </a:rPr>
              <a:t>JOBS IN INCUB</a:t>
            </a:r>
            <a:r>
              <a:rPr sz="1100" spc="-55" dirty="0" smtClean="0">
                <a:solidFill>
                  <a:srgbClr val="FFFFFF"/>
                </a:solidFill>
                <a:latin typeface="Museo Sans 100"/>
                <a:cs typeface="Museo Sans 100"/>
              </a:rPr>
              <a:t>A</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a:t>
            </a:r>
            <a:endParaRPr sz="1100" dirty="0">
              <a:latin typeface="Museo Sans 100"/>
              <a:cs typeface="Museo Sans 100"/>
            </a:endParaRPr>
          </a:p>
          <a:p>
            <a:pPr algn="ctr">
              <a:lnSpc>
                <a:spcPct val="100000"/>
              </a:lnSpc>
            </a:pPr>
            <a:r>
              <a:rPr sz="1100" dirty="0" smtClean="0">
                <a:solidFill>
                  <a:srgbClr val="FFFFFF"/>
                </a:solidFill>
                <a:latin typeface="Museo Sans 100"/>
                <a:cs typeface="Museo Sans 100"/>
              </a:rPr>
              <a:t>&amp; A</a:t>
            </a:r>
            <a:r>
              <a:rPr sz="1100" spc="-25" dirty="0" smtClean="0">
                <a:solidFill>
                  <a:srgbClr val="FFFFFF"/>
                </a:solidFill>
                <a:latin typeface="Museo Sans 100"/>
                <a:cs typeface="Museo Sans 100"/>
              </a:rPr>
              <a:t>L</a:t>
            </a:r>
            <a:r>
              <a:rPr sz="1100" spc="0" dirty="0" smtClean="0">
                <a:solidFill>
                  <a:srgbClr val="FFFFFF"/>
                </a:solidFill>
                <a:latin typeface="Museo Sans 100"/>
                <a:cs typeface="Museo Sans 100"/>
              </a:rPr>
              <a:t>UMNI</a:t>
            </a:r>
            <a:endParaRPr lang="pt-PT" sz="1100" spc="0" dirty="0" smtClean="0">
              <a:solidFill>
                <a:srgbClr val="FFFFFF"/>
              </a:solidFill>
              <a:latin typeface="Museo Sans 100"/>
              <a:cs typeface="Museo Sans 100"/>
            </a:endParaRPr>
          </a:p>
          <a:p>
            <a:pPr algn="ctr">
              <a:lnSpc>
                <a:spcPct val="100000"/>
              </a:lnSpc>
            </a:pPr>
            <a:r>
              <a:rPr sz="1100" spc="0" dirty="0" smtClean="0">
                <a:solidFill>
                  <a:srgbClr val="FFFFFF"/>
                </a:solidFill>
                <a:latin typeface="Museo Sans 100"/>
                <a:cs typeface="Museo Sans 100"/>
              </a:rPr>
              <a:t> (20</a:t>
            </a:r>
            <a:r>
              <a:rPr sz="1100" spc="-20" dirty="0" smtClean="0">
                <a:solidFill>
                  <a:srgbClr val="FFFFFF"/>
                </a:solidFill>
                <a:latin typeface="Museo Sans 100"/>
                <a:cs typeface="Museo Sans 100"/>
              </a:rPr>
              <a:t>1</a:t>
            </a:r>
            <a:r>
              <a:rPr sz="1100" spc="0" dirty="0" smtClean="0">
                <a:solidFill>
                  <a:srgbClr val="FFFFFF"/>
                </a:solidFill>
                <a:latin typeface="Museo Sans 100"/>
                <a:cs typeface="Museo Sans 100"/>
              </a:rPr>
              <a:t>4 - 2016)</a:t>
            </a:r>
            <a:endParaRPr sz="1100" dirty="0">
              <a:latin typeface="Museo Sans 100"/>
              <a:cs typeface="Museo Sans 100"/>
            </a:endParaRPr>
          </a:p>
        </p:txBody>
      </p:sp>
      <p:sp>
        <p:nvSpPr>
          <p:cNvPr id="16" name="object 16"/>
          <p:cNvSpPr txBox="1"/>
          <p:nvPr/>
        </p:nvSpPr>
        <p:spPr>
          <a:xfrm>
            <a:off x="8423186" y="4990510"/>
            <a:ext cx="1961563" cy="1069340"/>
          </a:xfrm>
          <a:prstGeom prst="rect">
            <a:avLst/>
          </a:prstGeom>
        </p:spPr>
        <p:txBody>
          <a:bodyPr vert="horz" wrap="square" lIns="0" tIns="0" rIns="0" bIns="0" rtlCol="0">
            <a:noAutofit/>
          </a:bodyPr>
          <a:lstStyle/>
          <a:p>
            <a:pPr marR="0" algn="ctr">
              <a:lnSpc>
                <a:spcPct val="100000"/>
              </a:lnSpc>
            </a:pPr>
            <a:r>
              <a:rPr sz="3600" b="1" dirty="0" smtClean="0">
                <a:solidFill>
                  <a:srgbClr val="FFFFFF"/>
                </a:solidFill>
                <a:latin typeface="Museo Sans 900"/>
                <a:cs typeface="Museo Sans 900"/>
              </a:rPr>
              <a:t>700</a:t>
            </a:r>
            <a:endParaRPr sz="3600" dirty="0">
              <a:latin typeface="Museo Sans 900"/>
              <a:cs typeface="Museo Sans 900"/>
            </a:endParaRPr>
          </a:p>
          <a:p>
            <a:pPr marL="12700" marR="12700" indent="0" algn="ctr">
              <a:lnSpc>
                <a:spcPct val="100699"/>
              </a:lnSpc>
              <a:spcBef>
                <a:spcPts val="15"/>
              </a:spcBef>
            </a:pPr>
            <a:r>
              <a:rPr sz="1100" spc="-10" dirty="0" smtClean="0">
                <a:solidFill>
                  <a:srgbClr val="FFFFFF"/>
                </a:solidFill>
                <a:latin typeface="Museo Sans 100"/>
                <a:cs typeface="Museo Sans 100"/>
              </a:rPr>
              <a:t>C</a:t>
            </a:r>
            <a:r>
              <a:rPr sz="1100" spc="0" dirty="0" smtClean="0">
                <a:solidFill>
                  <a:srgbClr val="FFFFFF"/>
                </a:solidFill>
                <a:latin typeface="Museo Sans 100"/>
                <a:cs typeface="Museo Sans 100"/>
              </a:rPr>
              <a:t>OM</a:t>
            </a:r>
            <a:r>
              <a:rPr sz="1100" spc="-40" dirty="0" smtClean="0">
                <a:solidFill>
                  <a:srgbClr val="FFFFFF"/>
                </a:solidFill>
                <a:latin typeface="Museo Sans 100"/>
                <a:cs typeface="Museo Sans 100"/>
              </a:rPr>
              <a:t>P</a:t>
            </a:r>
            <a:r>
              <a:rPr sz="1100" spc="0" dirty="0" smtClean="0">
                <a:solidFill>
                  <a:srgbClr val="FFFFFF"/>
                </a:solidFill>
                <a:latin typeface="Museo Sans 100"/>
                <a:cs typeface="Museo Sans 100"/>
              </a:rPr>
              <a:t>ANIES CRE</a:t>
            </a:r>
            <a:r>
              <a:rPr sz="1100" spc="-55" dirty="0" smtClean="0">
                <a:solidFill>
                  <a:srgbClr val="FFFFFF"/>
                </a:solidFill>
                <a:latin typeface="Museo Sans 100"/>
                <a:cs typeface="Museo Sans 100"/>
              </a:rPr>
              <a:t>A</a:t>
            </a:r>
            <a:r>
              <a:rPr sz="1100" spc="0" dirty="0" smtClean="0">
                <a:solidFill>
                  <a:srgbClr val="FFFFFF"/>
                </a:solidFill>
                <a:latin typeface="Museo Sans 100"/>
                <a:cs typeface="Museo Sans 100"/>
              </a:rPr>
              <a:t>TED IN HIGH T</a:t>
            </a:r>
            <a:r>
              <a:rPr sz="1100" spc="-10" dirty="0" smtClean="0">
                <a:solidFill>
                  <a:srgbClr val="FFFFFF"/>
                </a:solidFill>
                <a:latin typeface="Museo Sans 100"/>
                <a:cs typeface="Museo Sans 100"/>
              </a:rPr>
              <a:t>E</a:t>
            </a:r>
            <a:r>
              <a:rPr sz="1100" spc="0" dirty="0" smtClean="0">
                <a:solidFill>
                  <a:srgbClr val="FFFFFF"/>
                </a:solidFill>
                <a:latin typeface="Museo Sans 100"/>
                <a:cs typeface="Museo Sans 100"/>
              </a:rPr>
              <a:t>CH S</a:t>
            </a:r>
            <a:r>
              <a:rPr sz="1100" spc="-10" dirty="0" smtClean="0">
                <a:solidFill>
                  <a:srgbClr val="FFFFFF"/>
                </a:solidFill>
                <a:latin typeface="Museo Sans 100"/>
                <a:cs typeface="Museo Sans 100"/>
              </a:rPr>
              <a:t>E</a:t>
            </a:r>
            <a:r>
              <a:rPr sz="1100" spc="0" dirty="0" smtClean="0">
                <a:solidFill>
                  <a:srgbClr val="FFFFFF"/>
                </a:solidFill>
                <a:latin typeface="Museo Sans 100"/>
                <a:cs typeface="Museo Sans 100"/>
              </a:rPr>
              <a:t>C</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 (LISBO</a:t>
            </a:r>
            <a:r>
              <a:rPr sz="1100" spc="-20" dirty="0" smtClean="0">
                <a:solidFill>
                  <a:srgbClr val="FFFFFF"/>
                </a:solidFill>
                <a:latin typeface="Museo Sans 100"/>
                <a:cs typeface="Museo Sans 100"/>
              </a:rPr>
              <a:t>N</a:t>
            </a:r>
            <a:r>
              <a:rPr sz="1100" spc="0" dirty="0" smtClean="0">
                <a:solidFill>
                  <a:srgbClr val="FFFFFF"/>
                </a:solidFill>
                <a:latin typeface="Museo Sans 100"/>
                <a:cs typeface="Museo Sans 100"/>
              </a:rPr>
              <a:t>, 20</a:t>
            </a:r>
            <a:r>
              <a:rPr sz="1100" spc="-20" dirty="0" smtClean="0">
                <a:solidFill>
                  <a:srgbClr val="FFFFFF"/>
                </a:solidFill>
                <a:latin typeface="Museo Sans 100"/>
                <a:cs typeface="Museo Sans 100"/>
              </a:rPr>
              <a:t>1</a:t>
            </a:r>
            <a:r>
              <a:rPr sz="1100" spc="0" dirty="0" smtClean="0">
                <a:solidFill>
                  <a:srgbClr val="FFFFFF"/>
                </a:solidFill>
                <a:latin typeface="Museo Sans 100"/>
                <a:cs typeface="Museo Sans 100"/>
              </a:rPr>
              <a:t>4 - 2016)</a:t>
            </a:r>
            <a:endParaRPr sz="1100" dirty="0">
              <a:latin typeface="Museo Sans 100"/>
              <a:cs typeface="Museo Sans 100"/>
            </a:endParaRPr>
          </a:p>
        </p:txBody>
      </p:sp>
      <p:sp>
        <p:nvSpPr>
          <p:cNvPr id="17" name="object 17"/>
          <p:cNvSpPr/>
          <p:nvPr/>
        </p:nvSpPr>
        <p:spPr>
          <a:xfrm>
            <a:off x="325018" y="4404334"/>
            <a:ext cx="1961565" cy="1961591"/>
          </a:xfrm>
          <a:custGeom>
            <a:avLst/>
            <a:gdLst/>
            <a:ahLst/>
            <a:cxnLst/>
            <a:rect l="l" t="t" r="r" b="b"/>
            <a:pathLst>
              <a:path w="1961565" h="1961591">
                <a:moveTo>
                  <a:pt x="1961565" y="1961591"/>
                </a:moveTo>
                <a:lnTo>
                  <a:pt x="0" y="1961591"/>
                </a:lnTo>
                <a:lnTo>
                  <a:pt x="0" y="0"/>
                </a:lnTo>
                <a:lnTo>
                  <a:pt x="1961565" y="0"/>
                </a:lnTo>
                <a:lnTo>
                  <a:pt x="1961565" y="1961591"/>
                </a:lnTo>
                <a:close/>
              </a:path>
            </a:pathLst>
          </a:custGeom>
          <a:solidFill>
            <a:srgbClr val="34245A"/>
          </a:solidFill>
        </p:spPr>
        <p:txBody>
          <a:bodyPr wrap="square" lIns="0" tIns="0" rIns="0" bIns="0" rtlCol="0">
            <a:noAutofit/>
          </a:bodyPr>
          <a:lstStyle/>
          <a:p>
            <a:endParaRPr/>
          </a:p>
        </p:txBody>
      </p:sp>
      <p:sp>
        <p:nvSpPr>
          <p:cNvPr id="18" name="object 18"/>
          <p:cNvSpPr txBox="1"/>
          <p:nvPr/>
        </p:nvSpPr>
        <p:spPr>
          <a:xfrm>
            <a:off x="325019" y="5004531"/>
            <a:ext cx="1961564" cy="899160"/>
          </a:xfrm>
          <a:prstGeom prst="rect">
            <a:avLst/>
          </a:prstGeom>
        </p:spPr>
        <p:txBody>
          <a:bodyPr vert="horz" wrap="square" lIns="0" tIns="0" rIns="0" bIns="0" rtlCol="0">
            <a:noAutofit/>
          </a:bodyPr>
          <a:lstStyle/>
          <a:p>
            <a:pPr marL="246379" algn="ctr">
              <a:lnSpc>
                <a:spcPct val="100000"/>
              </a:lnSpc>
            </a:pPr>
            <a:r>
              <a:rPr sz="3600" b="1" dirty="0" smtClean="0">
                <a:solidFill>
                  <a:srgbClr val="FFFFFF"/>
                </a:solidFill>
                <a:latin typeface="Museo Sans 900"/>
                <a:cs typeface="Museo Sans 900"/>
              </a:rPr>
              <a:t>475</a:t>
            </a:r>
            <a:endParaRPr lang="pt-PT" sz="3600" dirty="0">
              <a:latin typeface="Museo Sans 900"/>
              <a:cs typeface="Museo Sans 900"/>
            </a:endParaRPr>
          </a:p>
          <a:p>
            <a:pPr marL="246379" algn="ctr">
              <a:lnSpc>
                <a:spcPct val="100000"/>
              </a:lnSpc>
            </a:pPr>
            <a:r>
              <a:rPr sz="1100" dirty="0" smtClean="0">
                <a:solidFill>
                  <a:srgbClr val="FFFFFF"/>
                </a:solidFill>
                <a:latin typeface="Museo Sans 100"/>
                <a:cs typeface="Museo Sans 100"/>
              </a:rPr>
              <a:t>S</a:t>
            </a:r>
            <a:r>
              <a:rPr sz="1100" spc="-55" dirty="0" smtClean="0">
                <a:solidFill>
                  <a:srgbClr val="FFFFFF"/>
                </a:solidFill>
                <a:latin typeface="Museo Sans 100"/>
                <a:cs typeface="Museo Sans 100"/>
              </a:rPr>
              <a:t>T</a:t>
            </a:r>
            <a:r>
              <a:rPr sz="1100" spc="0" dirty="0" smtClean="0">
                <a:solidFill>
                  <a:srgbClr val="FFFFFF"/>
                </a:solidFill>
                <a:latin typeface="Museo Sans 100"/>
                <a:cs typeface="Museo Sans 100"/>
              </a:rPr>
              <a:t>ARTUPS IN INCUB</a:t>
            </a:r>
            <a:r>
              <a:rPr sz="1100" spc="-55" dirty="0" smtClean="0">
                <a:solidFill>
                  <a:srgbClr val="FFFFFF"/>
                </a:solidFill>
                <a:latin typeface="Museo Sans 100"/>
                <a:cs typeface="Museo Sans 100"/>
              </a:rPr>
              <a:t>A</a:t>
            </a:r>
            <a:r>
              <a:rPr sz="1100" spc="-25" dirty="0" smtClean="0">
                <a:solidFill>
                  <a:srgbClr val="FFFFFF"/>
                </a:solidFill>
                <a:latin typeface="Museo Sans 100"/>
                <a:cs typeface="Museo Sans 100"/>
              </a:rPr>
              <a:t>T</a:t>
            </a:r>
            <a:r>
              <a:rPr sz="1100" spc="0" dirty="0" smtClean="0">
                <a:solidFill>
                  <a:srgbClr val="FFFFFF"/>
                </a:solidFill>
                <a:latin typeface="Museo Sans 100"/>
                <a:cs typeface="Museo Sans 100"/>
              </a:rPr>
              <a:t>ORS </a:t>
            </a:r>
            <a:endParaRPr lang="pt-PT" sz="1100" spc="0" dirty="0" smtClean="0">
              <a:solidFill>
                <a:srgbClr val="FFFFFF"/>
              </a:solidFill>
              <a:latin typeface="Museo Sans 100"/>
              <a:cs typeface="Museo Sans 100"/>
            </a:endParaRPr>
          </a:p>
          <a:p>
            <a:pPr marL="12700" marR="12700" indent="224790" algn="ctr">
              <a:lnSpc>
                <a:spcPct val="100000"/>
              </a:lnSpc>
              <a:spcBef>
                <a:spcPts val="25"/>
              </a:spcBef>
            </a:pPr>
            <a:r>
              <a:rPr sz="1100" spc="0" dirty="0" smtClean="0">
                <a:solidFill>
                  <a:srgbClr val="FFFFFF"/>
                </a:solidFill>
                <a:latin typeface="Museo Sans 100"/>
                <a:cs typeface="Museo Sans 100"/>
              </a:rPr>
              <a:t>(2016)</a:t>
            </a:r>
            <a:endParaRPr sz="1100" dirty="0">
              <a:latin typeface="Museo Sans 100"/>
              <a:cs typeface="Museo Sans 100"/>
            </a:endParaRPr>
          </a:p>
        </p:txBody>
      </p:sp>
      <p:sp>
        <p:nvSpPr>
          <p:cNvPr id="19" name="object 19"/>
          <p:cNvSpPr/>
          <p:nvPr/>
        </p:nvSpPr>
        <p:spPr>
          <a:xfrm>
            <a:off x="6398628" y="2387854"/>
            <a:ext cx="1961591" cy="1961591"/>
          </a:xfrm>
          <a:custGeom>
            <a:avLst/>
            <a:gdLst/>
            <a:ahLst/>
            <a:cxnLst/>
            <a:rect l="l" t="t" r="r" b="b"/>
            <a:pathLst>
              <a:path w="1961591" h="1961591">
                <a:moveTo>
                  <a:pt x="1961591" y="1961591"/>
                </a:moveTo>
                <a:lnTo>
                  <a:pt x="0" y="1961591"/>
                </a:lnTo>
                <a:lnTo>
                  <a:pt x="0" y="0"/>
                </a:lnTo>
                <a:lnTo>
                  <a:pt x="1961591" y="0"/>
                </a:lnTo>
                <a:lnTo>
                  <a:pt x="1961591" y="1961591"/>
                </a:lnTo>
                <a:close/>
              </a:path>
            </a:pathLst>
          </a:custGeom>
          <a:solidFill>
            <a:srgbClr val="34245A"/>
          </a:solidFill>
        </p:spPr>
        <p:txBody>
          <a:bodyPr wrap="square" lIns="0" tIns="0" rIns="0" bIns="0" rtlCol="0">
            <a:noAutofit/>
          </a:bodyPr>
          <a:lstStyle/>
          <a:p>
            <a:endParaRPr/>
          </a:p>
        </p:txBody>
      </p:sp>
      <p:sp>
        <p:nvSpPr>
          <p:cNvPr id="20" name="object 20"/>
          <p:cNvSpPr txBox="1"/>
          <p:nvPr/>
        </p:nvSpPr>
        <p:spPr>
          <a:xfrm>
            <a:off x="6398653" y="2988049"/>
            <a:ext cx="1961565" cy="1055266"/>
          </a:xfrm>
          <a:prstGeom prst="rect">
            <a:avLst/>
          </a:prstGeom>
        </p:spPr>
        <p:txBody>
          <a:bodyPr vert="horz" wrap="square" lIns="0" tIns="0" rIns="0" bIns="0" rtlCol="0">
            <a:noAutofit/>
          </a:bodyPr>
          <a:lstStyle/>
          <a:p>
            <a:pPr marL="52069" algn="ctr">
              <a:lnSpc>
                <a:spcPct val="100000"/>
              </a:lnSpc>
            </a:pPr>
            <a:r>
              <a:rPr sz="3600" b="1" dirty="0" smtClean="0">
                <a:solidFill>
                  <a:srgbClr val="FFFFFF"/>
                </a:solidFill>
                <a:latin typeface="Museo Sans 900"/>
                <a:cs typeface="Museo Sans 900"/>
              </a:rPr>
              <a:t>4</a:t>
            </a:r>
            <a:r>
              <a:rPr sz="3600" b="1" spc="-25" dirty="0" smtClean="0">
                <a:solidFill>
                  <a:srgbClr val="FFFFFF"/>
                </a:solidFill>
                <a:latin typeface="Museo Sans 900"/>
                <a:cs typeface="Museo Sans 900"/>
              </a:rPr>
              <a:t>.</a:t>
            </a:r>
            <a:r>
              <a:rPr sz="3600" b="1" spc="0" dirty="0" smtClean="0">
                <a:solidFill>
                  <a:srgbClr val="FFFFFF"/>
                </a:solidFill>
                <a:latin typeface="Museo Sans 900"/>
                <a:cs typeface="Museo Sans 900"/>
              </a:rPr>
              <a:t>750</a:t>
            </a:r>
            <a:endParaRPr sz="3600" dirty="0">
              <a:latin typeface="Museo Sans 900"/>
              <a:cs typeface="Museo Sans 900"/>
            </a:endParaRPr>
          </a:p>
          <a:p>
            <a:pPr marL="45085" algn="ctr">
              <a:lnSpc>
                <a:spcPts val="1265"/>
              </a:lnSpc>
            </a:pPr>
            <a:r>
              <a:rPr sz="1100" spc="-25" dirty="0" smtClean="0">
                <a:solidFill>
                  <a:srgbClr val="FFFFFF"/>
                </a:solidFill>
                <a:latin typeface="Museo Sans 100"/>
                <a:cs typeface="Museo Sans 100"/>
              </a:rPr>
              <a:t>TO</a:t>
            </a:r>
            <a:r>
              <a:rPr sz="1100" spc="-55" dirty="0" smtClean="0">
                <a:solidFill>
                  <a:srgbClr val="FFFFFF"/>
                </a:solidFill>
                <a:latin typeface="Museo Sans 100"/>
                <a:cs typeface="Museo Sans 100"/>
              </a:rPr>
              <a:t>T</a:t>
            </a:r>
            <a:r>
              <a:rPr sz="1100" spc="0" dirty="0" smtClean="0">
                <a:solidFill>
                  <a:srgbClr val="FFFFFF"/>
                </a:solidFill>
                <a:latin typeface="Museo Sans 100"/>
                <a:cs typeface="Museo Sans 100"/>
              </a:rPr>
              <a:t>AL </a:t>
            </a:r>
            <a:r>
              <a:rPr sz="1100" spc="-10" dirty="0" smtClean="0">
                <a:solidFill>
                  <a:srgbClr val="FFFFFF"/>
                </a:solidFill>
                <a:latin typeface="Museo Sans 100"/>
                <a:cs typeface="Museo Sans 100"/>
              </a:rPr>
              <a:t>C</a:t>
            </a:r>
            <a:r>
              <a:rPr sz="1100" spc="0" dirty="0" smtClean="0">
                <a:solidFill>
                  <a:srgbClr val="FFFFFF"/>
                </a:solidFill>
                <a:latin typeface="Museo Sans 100"/>
                <a:cs typeface="Museo Sans 100"/>
              </a:rPr>
              <a:t>OM</a:t>
            </a:r>
            <a:r>
              <a:rPr sz="1100" spc="-40" dirty="0" smtClean="0">
                <a:solidFill>
                  <a:srgbClr val="FFFFFF"/>
                </a:solidFill>
                <a:latin typeface="Museo Sans 100"/>
                <a:cs typeface="Museo Sans 100"/>
              </a:rPr>
              <a:t>P</a:t>
            </a:r>
            <a:r>
              <a:rPr sz="1100" spc="0" dirty="0" smtClean="0">
                <a:solidFill>
                  <a:srgbClr val="FFFFFF"/>
                </a:solidFill>
                <a:latin typeface="Museo Sans 100"/>
                <a:cs typeface="Museo Sans 100"/>
              </a:rPr>
              <a:t>ANIES</a:t>
            </a:r>
            <a:endParaRPr sz="1100" dirty="0">
              <a:latin typeface="Museo Sans 100"/>
              <a:cs typeface="Museo Sans 100"/>
            </a:endParaRPr>
          </a:p>
          <a:p>
            <a:pPr marL="481330" marR="12700" indent="-469265" algn="ctr">
              <a:lnSpc>
                <a:spcPct val="100000"/>
              </a:lnSpc>
            </a:pPr>
            <a:r>
              <a:rPr sz="1100" dirty="0" smtClean="0">
                <a:solidFill>
                  <a:srgbClr val="FFFFFF"/>
                </a:solidFill>
                <a:latin typeface="Museo Sans 100"/>
                <a:cs typeface="Museo Sans 100"/>
              </a:rPr>
              <a:t>CRE</a:t>
            </a:r>
            <a:r>
              <a:rPr sz="1100" spc="-55" dirty="0" smtClean="0">
                <a:solidFill>
                  <a:srgbClr val="FFFFFF"/>
                </a:solidFill>
                <a:latin typeface="Museo Sans 100"/>
                <a:cs typeface="Museo Sans 100"/>
              </a:rPr>
              <a:t>A</a:t>
            </a:r>
            <a:r>
              <a:rPr sz="1100" spc="0" dirty="0" smtClean="0">
                <a:solidFill>
                  <a:srgbClr val="FFFFFF"/>
                </a:solidFill>
                <a:latin typeface="Museo Sans 100"/>
                <a:cs typeface="Museo Sans 100"/>
              </a:rPr>
              <a:t>TED IN LISBON </a:t>
            </a:r>
            <a:endParaRPr lang="pt-PT" sz="1100" spc="0" dirty="0" smtClean="0">
              <a:solidFill>
                <a:srgbClr val="FFFFFF"/>
              </a:solidFill>
              <a:latin typeface="Museo Sans 100"/>
              <a:cs typeface="Museo Sans 100"/>
            </a:endParaRPr>
          </a:p>
          <a:p>
            <a:pPr marL="481330" marR="12700" indent="-469265" algn="ctr">
              <a:lnSpc>
                <a:spcPct val="100000"/>
              </a:lnSpc>
            </a:pPr>
            <a:r>
              <a:rPr sz="1100" spc="0" dirty="0" smtClean="0">
                <a:solidFill>
                  <a:srgbClr val="FFFFFF"/>
                </a:solidFill>
                <a:latin typeface="Museo Sans 100"/>
                <a:cs typeface="Museo Sans 100"/>
              </a:rPr>
              <a:t>(2015)</a:t>
            </a:r>
            <a:endParaRPr sz="1100" dirty="0">
              <a:latin typeface="Museo Sans 100"/>
              <a:cs typeface="Museo Sans 100"/>
            </a:endParaRPr>
          </a:p>
        </p:txBody>
      </p:sp>
      <p:sp>
        <p:nvSpPr>
          <p:cNvPr id="21" name="object 21"/>
          <p:cNvSpPr/>
          <p:nvPr/>
        </p:nvSpPr>
        <p:spPr>
          <a:xfrm>
            <a:off x="4374070" y="2387854"/>
            <a:ext cx="1961578" cy="1961591"/>
          </a:xfrm>
          <a:custGeom>
            <a:avLst/>
            <a:gdLst/>
            <a:ahLst/>
            <a:cxnLst/>
            <a:rect l="l" t="t" r="r" b="b"/>
            <a:pathLst>
              <a:path w="1961578" h="1961591">
                <a:moveTo>
                  <a:pt x="1961578" y="1961591"/>
                </a:moveTo>
                <a:lnTo>
                  <a:pt x="0" y="1961591"/>
                </a:lnTo>
                <a:lnTo>
                  <a:pt x="0" y="0"/>
                </a:lnTo>
                <a:lnTo>
                  <a:pt x="1961578" y="0"/>
                </a:lnTo>
                <a:lnTo>
                  <a:pt x="1961578" y="1961591"/>
                </a:lnTo>
                <a:close/>
              </a:path>
            </a:pathLst>
          </a:custGeom>
          <a:solidFill>
            <a:srgbClr val="34245A"/>
          </a:solidFill>
        </p:spPr>
        <p:txBody>
          <a:bodyPr wrap="square" lIns="0" tIns="0" rIns="0" bIns="0" rtlCol="0">
            <a:noAutofit/>
          </a:bodyPr>
          <a:lstStyle/>
          <a:p>
            <a:endParaRPr/>
          </a:p>
        </p:txBody>
      </p:sp>
      <p:sp>
        <p:nvSpPr>
          <p:cNvPr id="22" name="object 22"/>
          <p:cNvSpPr/>
          <p:nvPr/>
        </p:nvSpPr>
        <p:spPr>
          <a:xfrm>
            <a:off x="8423161" y="2387866"/>
            <a:ext cx="1961591" cy="1961565"/>
          </a:xfrm>
          <a:custGeom>
            <a:avLst/>
            <a:gdLst/>
            <a:ahLst/>
            <a:cxnLst/>
            <a:rect l="l" t="t" r="r" b="b"/>
            <a:pathLst>
              <a:path w="1961591" h="1961565">
                <a:moveTo>
                  <a:pt x="1961591" y="1961565"/>
                </a:moveTo>
                <a:lnTo>
                  <a:pt x="0" y="1961565"/>
                </a:lnTo>
                <a:lnTo>
                  <a:pt x="0" y="0"/>
                </a:lnTo>
                <a:lnTo>
                  <a:pt x="1961591" y="0"/>
                </a:lnTo>
                <a:lnTo>
                  <a:pt x="1961591" y="1961565"/>
                </a:lnTo>
                <a:close/>
              </a:path>
            </a:pathLst>
          </a:custGeom>
          <a:solidFill>
            <a:srgbClr val="34245A"/>
          </a:solidFill>
        </p:spPr>
        <p:txBody>
          <a:bodyPr wrap="square" lIns="0" tIns="0" rIns="0" bIns="0" rtlCol="0">
            <a:noAutofit/>
          </a:bodyPr>
          <a:lstStyle/>
          <a:p>
            <a:endParaRPr/>
          </a:p>
        </p:txBody>
      </p:sp>
      <p:sp>
        <p:nvSpPr>
          <p:cNvPr id="23" name="object 23"/>
          <p:cNvSpPr txBox="1"/>
          <p:nvPr/>
        </p:nvSpPr>
        <p:spPr>
          <a:xfrm>
            <a:off x="4374070" y="2987826"/>
            <a:ext cx="1961578" cy="897890"/>
          </a:xfrm>
          <a:prstGeom prst="rect">
            <a:avLst/>
          </a:prstGeom>
        </p:spPr>
        <p:txBody>
          <a:bodyPr vert="horz" wrap="square" lIns="0" tIns="0" rIns="0" bIns="0" rtlCol="0">
            <a:noAutofit/>
          </a:bodyPr>
          <a:lstStyle/>
          <a:p>
            <a:pPr marL="74930" algn="ctr">
              <a:lnSpc>
                <a:spcPct val="100000"/>
              </a:lnSpc>
            </a:pPr>
            <a:r>
              <a:rPr sz="1800" b="1" spc="100" dirty="0" smtClean="0">
                <a:solidFill>
                  <a:srgbClr val="FFFFFF"/>
                </a:solidFill>
                <a:latin typeface="Museo Sans 900"/>
                <a:cs typeface="Museo Sans 900"/>
              </a:rPr>
              <a:t>+</a:t>
            </a:r>
            <a:r>
              <a:rPr sz="3600" b="1" spc="0" dirty="0" smtClean="0">
                <a:solidFill>
                  <a:srgbClr val="FFFFFF"/>
                </a:solidFill>
                <a:latin typeface="Museo Sans 900"/>
                <a:cs typeface="Museo Sans 900"/>
              </a:rPr>
              <a:t>40</a:t>
            </a:r>
            <a:endParaRPr sz="3600" dirty="0">
              <a:latin typeface="Museo Sans 900"/>
              <a:cs typeface="Museo Sans 900"/>
            </a:endParaRPr>
          </a:p>
          <a:p>
            <a:pPr marL="203200" marR="12700" indent="-191135" algn="ctr">
              <a:lnSpc>
                <a:spcPct val="100000"/>
              </a:lnSpc>
              <a:spcBef>
                <a:spcPts val="10"/>
              </a:spcBef>
            </a:pPr>
            <a:r>
              <a:rPr sz="1100" spc="-10" dirty="0" smtClean="0">
                <a:solidFill>
                  <a:srgbClr val="FFFFFF"/>
                </a:solidFill>
                <a:latin typeface="Museo Sans 100"/>
                <a:cs typeface="Museo Sans 100"/>
              </a:rPr>
              <a:t>C</a:t>
            </a:r>
            <a:r>
              <a:rPr sz="1100" spc="-5" dirty="0" smtClean="0">
                <a:solidFill>
                  <a:srgbClr val="FFFFFF"/>
                </a:solidFill>
                <a:latin typeface="Museo Sans 100"/>
                <a:cs typeface="Museo Sans 100"/>
              </a:rPr>
              <a:t>OW</a:t>
            </a:r>
            <a:r>
              <a:rPr sz="1100" spc="0" dirty="0" smtClean="0">
                <a:solidFill>
                  <a:srgbClr val="FFFFFF"/>
                </a:solidFill>
                <a:latin typeface="Museo Sans 100"/>
                <a:cs typeface="Museo Sans 100"/>
              </a:rPr>
              <a:t>ORKING S</a:t>
            </a:r>
            <a:r>
              <a:rPr sz="1100" spc="-40" dirty="0" smtClean="0">
                <a:solidFill>
                  <a:srgbClr val="FFFFFF"/>
                </a:solidFill>
                <a:latin typeface="Museo Sans 100"/>
                <a:cs typeface="Museo Sans 100"/>
              </a:rPr>
              <a:t>P</a:t>
            </a:r>
            <a:r>
              <a:rPr sz="1100" spc="-5" dirty="0" smtClean="0">
                <a:solidFill>
                  <a:srgbClr val="FFFFFF"/>
                </a:solidFill>
                <a:latin typeface="Museo Sans 100"/>
                <a:cs typeface="Museo Sans 100"/>
              </a:rPr>
              <a:t>A</a:t>
            </a:r>
            <a:r>
              <a:rPr sz="1100" spc="0" dirty="0" smtClean="0">
                <a:solidFill>
                  <a:srgbClr val="FFFFFF"/>
                </a:solidFill>
                <a:latin typeface="Museo Sans 100"/>
                <a:cs typeface="Museo Sans 100"/>
              </a:rPr>
              <a:t>CES</a:t>
            </a:r>
            <a:endParaRPr sz="1100" dirty="0">
              <a:latin typeface="Museo Sans 100"/>
              <a:cs typeface="Museo Sans 100"/>
            </a:endParaRPr>
          </a:p>
        </p:txBody>
      </p:sp>
      <p:sp>
        <p:nvSpPr>
          <p:cNvPr id="24" name="object 24"/>
          <p:cNvSpPr txBox="1"/>
          <p:nvPr/>
        </p:nvSpPr>
        <p:spPr>
          <a:xfrm>
            <a:off x="8423186" y="2979690"/>
            <a:ext cx="1961564" cy="1063625"/>
          </a:xfrm>
          <a:prstGeom prst="rect">
            <a:avLst/>
          </a:prstGeom>
        </p:spPr>
        <p:txBody>
          <a:bodyPr vert="horz" wrap="square" lIns="0" tIns="0" rIns="0" bIns="0" rtlCol="0">
            <a:noAutofit/>
          </a:bodyPr>
          <a:lstStyle/>
          <a:p>
            <a:pPr marR="28575" algn="ctr">
              <a:lnSpc>
                <a:spcPct val="100000"/>
              </a:lnSpc>
            </a:pPr>
            <a:r>
              <a:rPr sz="1800" b="1" spc="10" dirty="0" smtClean="0">
                <a:solidFill>
                  <a:srgbClr val="FFFFFF"/>
                </a:solidFill>
                <a:latin typeface="Museo Sans 900"/>
                <a:cs typeface="Museo Sans 900"/>
              </a:rPr>
              <a:t>+</a:t>
            </a:r>
            <a:r>
              <a:rPr sz="3600" b="1" spc="0" dirty="0" smtClean="0">
                <a:solidFill>
                  <a:srgbClr val="FFFFFF"/>
                </a:solidFill>
                <a:latin typeface="Museo Sans 900"/>
                <a:cs typeface="Museo Sans 900"/>
              </a:rPr>
              <a:t>180</a:t>
            </a:r>
            <a:endParaRPr lang="pt-PT" sz="3600" dirty="0">
              <a:latin typeface="Museo Sans 900"/>
              <a:cs typeface="Museo Sans 900"/>
            </a:endParaRPr>
          </a:p>
          <a:p>
            <a:pPr marR="28575" algn="ctr">
              <a:lnSpc>
                <a:spcPct val="100000"/>
              </a:lnSpc>
            </a:pPr>
            <a:r>
              <a:rPr sz="1100" dirty="0" smtClean="0">
                <a:solidFill>
                  <a:srgbClr val="FFFFFF"/>
                </a:solidFill>
                <a:latin typeface="Museo Sans 100"/>
                <a:cs typeface="Museo Sans 100"/>
              </a:rPr>
              <a:t>INVES</a:t>
            </a:r>
            <a:r>
              <a:rPr sz="1100" spc="-5" dirty="0" smtClean="0">
                <a:solidFill>
                  <a:srgbClr val="FFFFFF"/>
                </a:solidFill>
                <a:latin typeface="Museo Sans 100"/>
                <a:cs typeface="Museo Sans 100"/>
              </a:rPr>
              <a:t>T</a:t>
            </a:r>
            <a:r>
              <a:rPr sz="1100" spc="0" dirty="0" smtClean="0">
                <a:solidFill>
                  <a:srgbClr val="FFFFFF"/>
                </a:solidFill>
                <a:latin typeface="Museo Sans 100"/>
                <a:cs typeface="Museo Sans 100"/>
              </a:rPr>
              <a:t>MENT (RAISED </a:t>
            </a:r>
            <a:r>
              <a:rPr sz="1100" spc="-10" dirty="0" smtClean="0">
                <a:solidFill>
                  <a:srgbClr val="FFFFFF"/>
                </a:solidFill>
                <a:latin typeface="Museo Sans 100"/>
                <a:cs typeface="Museo Sans 100"/>
              </a:rPr>
              <a:t>B</a:t>
            </a:r>
            <a:r>
              <a:rPr sz="1100" spc="0" dirty="0" smtClean="0">
                <a:solidFill>
                  <a:srgbClr val="FFFFFF"/>
                </a:solidFill>
                <a:latin typeface="Museo Sans 100"/>
                <a:cs typeface="Museo Sans 100"/>
              </a:rPr>
              <a:t>Y S</a:t>
            </a:r>
            <a:r>
              <a:rPr sz="1100" spc="-55" dirty="0" smtClean="0">
                <a:solidFill>
                  <a:srgbClr val="FFFFFF"/>
                </a:solidFill>
                <a:latin typeface="Museo Sans 100"/>
                <a:cs typeface="Museo Sans 100"/>
              </a:rPr>
              <a:t>T</a:t>
            </a:r>
            <a:r>
              <a:rPr sz="1100" spc="0" dirty="0" smtClean="0">
                <a:solidFill>
                  <a:srgbClr val="FFFFFF"/>
                </a:solidFill>
                <a:latin typeface="Museo Sans 100"/>
                <a:cs typeface="Museo Sans 100"/>
              </a:rPr>
              <a:t>ARTUPS)</a:t>
            </a:r>
            <a:endParaRPr sz="1100" dirty="0">
              <a:latin typeface="Museo Sans 100"/>
              <a:cs typeface="Museo Sans 100"/>
            </a:endParaRPr>
          </a:p>
          <a:p>
            <a:pPr marL="0" algn="ctr">
              <a:lnSpc>
                <a:spcPts val="1295"/>
              </a:lnSpc>
            </a:pPr>
            <a:r>
              <a:rPr sz="1100" dirty="0" smtClean="0">
                <a:solidFill>
                  <a:srgbClr val="FFFFFF"/>
                </a:solidFill>
                <a:latin typeface="Museo Sans 100"/>
                <a:cs typeface="Museo Sans 100"/>
              </a:rPr>
              <a:t>(MILLIONS)</a:t>
            </a:r>
            <a:endParaRPr sz="1100" dirty="0">
              <a:latin typeface="Museo Sans 100"/>
              <a:cs typeface="Museo Sans 10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maribel.ferreira\Desktop\Apresentações Inglês\MAPA - ECOSSISTEMA_MADEOFLISBOA_2016_E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 y="0"/>
            <a:ext cx="10615490" cy="756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3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AutoShape 2" descr="https://mail.nos2.cm-lisboa.pt/owa/service.svc/s/GetFileAttachment?id=AAMkADEzYzZlOTg4LThiZjktNGFkOC1hMTAyLTA4MTNiZmI3NmY5MwBGAAAAAAAYMyo9wCRDTLd0Ct1AxgoYBwDqgzbo6OXsSqX336kPX%2FxeAAAAAAEMAADqgzbo6OXsSqX336kPX%2FxeAAEBXZGqAAABEgAQAPt86D5GGDBHuDsRKlrh28Q%3D&amp;isImagePreview=True&amp;X-OWA-CANARY=uI0mIEH9TUGKk9dxaZASiZBHxgUpcdQIFVsWbQ4jCrpMYMqK1cLRgqHbgNa3KQw0DYKCTqyN_g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object 37"/>
          <p:cNvSpPr/>
          <p:nvPr/>
        </p:nvSpPr>
        <p:spPr>
          <a:xfrm>
            <a:off x="6905336" y="1879600"/>
            <a:ext cx="2321455" cy="1150445"/>
          </a:xfrm>
          <a:prstGeom prst="rect">
            <a:avLst/>
          </a:prstGeom>
          <a:blipFill>
            <a:blip r:embed="rId4" cstate="print"/>
            <a:stretch>
              <a:fillRect/>
            </a:stretch>
          </a:blipFill>
        </p:spPr>
        <p:txBody>
          <a:bodyPr wrap="square" lIns="0" tIns="0" rIns="0" bIns="0" rtlCol="0">
            <a:noAutofit/>
          </a:bodyPr>
          <a:lstStyle/>
          <a:p>
            <a:endParaRPr/>
          </a:p>
        </p:txBody>
      </p:sp>
      <p:graphicFrame>
        <p:nvGraphicFramePr>
          <p:cNvPr id="5" name="object 28"/>
          <p:cNvGraphicFramePr>
            <a:graphicFrameLocks noGrp="1"/>
          </p:cNvGraphicFramePr>
          <p:nvPr>
            <p:extLst>
              <p:ext uri="{D42A27DB-BD31-4B8C-83A1-F6EECF244321}">
                <p14:modId xmlns:p14="http://schemas.microsoft.com/office/powerpoint/2010/main" val="127360845"/>
              </p:ext>
            </p:extLst>
          </p:nvPr>
        </p:nvGraphicFramePr>
        <p:xfrm>
          <a:off x="59006" y="6223000"/>
          <a:ext cx="6881544" cy="1197794"/>
        </p:xfrm>
        <a:graphic>
          <a:graphicData uri="http://schemas.openxmlformats.org/drawingml/2006/table">
            <a:tbl>
              <a:tblPr firstRow="1" bandRow="1">
                <a:tableStyleId>{2D5ABB26-0587-4C30-8999-92F81FD0307C}</a:tableStyleId>
              </a:tblPr>
              <a:tblGrid>
                <a:gridCol w="1089667"/>
                <a:gridCol w="1678711"/>
                <a:gridCol w="1612123"/>
                <a:gridCol w="1663391"/>
                <a:gridCol w="837652"/>
              </a:tblGrid>
              <a:tr h="387271">
                <a:tc>
                  <a:txBody>
                    <a:bodyPr/>
                    <a:lstStyle/>
                    <a:p>
                      <a:pPr marL="220979">
                        <a:lnSpc>
                          <a:spcPct val="100000"/>
                        </a:lnSpc>
                      </a:pPr>
                      <a:r>
                        <a:rPr sz="1000" b="1" dirty="0" smtClean="0">
                          <a:solidFill>
                            <a:schemeClr val="bg1"/>
                          </a:solidFill>
                          <a:latin typeface="Museo Sans 100"/>
                          <a:cs typeface="Museo Sans 100"/>
                        </a:rPr>
                        <a:t>Applic</a:t>
                      </a:r>
                      <a:r>
                        <a:rPr sz="1000" b="1" spc="-5" dirty="0" smtClean="0">
                          <a:solidFill>
                            <a:schemeClr val="bg1"/>
                          </a:solidFill>
                          <a:latin typeface="Museo Sans 100"/>
                          <a:cs typeface="Museo Sans 100"/>
                        </a:rPr>
                        <a:t>a</a:t>
                      </a:r>
                      <a:r>
                        <a:rPr sz="1000" b="1" spc="0" dirty="0" smtClean="0">
                          <a:solidFill>
                            <a:schemeClr val="bg1"/>
                          </a:solidFill>
                          <a:latin typeface="Museo Sans 100"/>
                          <a:cs typeface="Museo Sans 100"/>
                        </a:rPr>
                        <a:t>tions</a:t>
                      </a:r>
                      <a:endParaRPr sz="1000" b="1" dirty="0">
                        <a:solidFill>
                          <a:schemeClr val="bg1"/>
                        </a:solidFill>
                        <a:latin typeface="Museo Sans 100"/>
                        <a:cs typeface="Museo Sans 100"/>
                      </a:endParaRPr>
                    </a:p>
                  </a:txBody>
                  <a:tcPr marL="0" marR="0" marT="0" marB="0">
                    <a:lnB w="6350">
                      <a:solidFill>
                        <a:srgbClr val="231F20"/>
                      </a:solidFill>
                      <a:prstDash val="solid"/>
                    </a:lnB>
                  </a:tcPr>
                </a:tc>
                <a:tc>
                  <a:txBody>
                    <a:bodyPr/>
                    <a:lstStyle/>
                    <a:p>
                      <a:pPr marL="74295" marR="127635" indent="775970">
                        <a:lnSpc>
                          <a:spcPct val="100000"/>
                        </a:lnSpc>
                      </a:pPr>
                      <a:r>
                        <a:rPr sz="1000" b="1" dirty="0" smtClean="0">
                          <a:solidFill>
                            <a:schemeClr val="bg1"/>
                          </a:solidFill>
                          <a:latin typeface="Museo Sans 100"/>
                          <a:cs typeface="Museo Sans 100"/>
                        </a:rPr>
                        <a:t>P</a:t>
                      </a:r>
                      <a:r>
                        <a:rPr sz="1000" b="1" spc="-15" dirty="0" smtClean="0">
                          <a:solidFill>
                            <a:schemeClr val="bg1"/>
                          </a:solidFill>
                          <a:latin typeface="Museo Sans 100"/>
                          <a:cs typeface="Museo Sans 100"/>
                        </a:rPr>
                        <a:t>r</a:t>
                      </a:r>
                      <a:r>
                        <a:rPr sz="1000" b="1" spc="0" dirty="0" smtClean="0">
                          <a:solidFill>
                            <a:schemeClr val="bg1"/>
                          </a:solidFill>
                          <a:latin typeface="Museo Sans 100"/>
                          <a:cs typeface="Museo Sans 100"/>
                        </a:rPr>
                        <a:t>ojects / Companies  Supported</a:t>
                      </a:r>
                      <a:endParaRPr sz="1000" b="1">
                        <a:solidFill>
                          <a:schemeClr val="bg1"/>
                        </a:solidFill>
                        <a:latin typeface="Museo Sans 100"/>
                        <a:cs typeface="Museo Sans 100"/>
                      </a:endParaRPr>
                    </a:p>
                  </a:txBody>
                  <a:tcPr marL="0" marR="0" marT="0" marB="0">
                    <a:lnB w="6350">
                      <a:solidFill>
                        <a:srgbClr val="231F20"/>
                      </a:solidFill>
                      <a:prstDash val="solid"/>
                    </a:lnB>
                  </a:tcPr>
                </a:tc>
                <a:tc>
                  <a:txBody>
                    <a:bodyPr/>
                    <a:lstStyle/>
                    <a:p>
                      <a:pPr marL="127000" marR="137795" indent="652780">
                        <a:lnSpc>
                          <a:spcPct val="100000"/>
                        </a:lnSpc>
                      </a:pPr>
                      <a:r>
                        <a:rPr sz="1000" b="1" dirty="0" smtClean="0">
                          <a:solidFill>
                            <a:schemeClr val="bg1"/>
                          </a:solidFill>
                          <a:latin typeface="Museo Sans 100"/>
                          <a:cs typeface="Museo Sans 100"/>
                        </a:rPr>
                        <a:t>P</a:t>
                      </a:r>
                      <a:r>
                        <a:rPr sz="1000" b="1" spc="-15" dirty="0" smtClean="0">
                          <a:solidFill>
                            <a:schemeClr val="bg1"/>
                          </a:solidFill>
                          <a:latin typeface="Museo Sans 100"/>
                          <a:cs typeface="Museo Sans 100"/>
                        </a:rPr>
                        <a:t>r</a:t>
                      </a:r>
                      <a:r>
                        <a:rPr sz="1000" b="1" spc="0" dirty="0" smtClean="0">
                          <a:solidFill>
                            <a:schemeClr val="bg1"/>
                          </a:solidFill>
                          <a:latin typeface="Museo Sans 100"/>
                          <a:cs typeface="Museo Sans 100"/>
                        </a:rPr>
                        <a:t>ojects / Companies  Installed</a:t>
                      </a:r>
                      <a:endParaRPr sz="1000" b="1" dirty="0">
                        <a:solidFill>
                          <a:schemeClr val="bg1"/>
                        </a:solidFill>
                        <a:latin typeface="Museo Sans 100"/>
                        <a:cs typeface="Museo Sans 100"/>
                      </a:endParaRPr>
                    </a:p>
                  </a:txBody>
                  <a:tcPr marL="0" marR="0" marT="0" marB="0">
                    <a:lnB w="6350">
                      <a:solidFill>
                        <a:srgbClr val="231F20"/>
                      </a:solidFill>
                      <a:prstDash val="solid"/>
                    </a:lnB>
                  </a:tcPr>
                </a:tc>
                <a:tc>
                  <a:txBody>
                    <a:bodyPr/>
                    <a:lstStyle/>
                    <a:p>
                      <a:pPr marL="137795" marR="159385" indent="667385">
                        <a:lnSpc>
                          <a:spcPct val="100000"/>
                        </a:lnSpc>
                      </a:pPr>
                      <a:r>
                        <a:rPr sz="1000" b="1" dirty="0" smtClean="0">
                          <a:solidFill>
                            <a:schemeClr val="bg1"/>
                          </a:solidFill>
                          <a:latin typeface="Museo Sans 100"/>
                          <a:cs typeface="Museo Sans 100"/>
                        </a:rPr>
                        <a:t>P</a:t>
                      </a:r>
                      <a:r>
                        <a:rPr sz="1000" b="1" spc="-15" dirty="0" smtClean="0">
                          <a:solidFill>
                            <a:schemeClr val="bg1"/>
                          </a:solidFill>
                          <a:latin typeface="Museo Sans 100"/>
                          <a:cs typeface="Museo Sans 100"/>
                        </a:rPr>
                        <a:t>r</a:t>
                      </a:r>
                      <a:r>
                        <a:rPr sz="1000" b="1" spc="0" dirty="0" smtClean="0">
                          <a:solidFill>
                            <a:schemeClr val="bg1"/>
                          </a:solidFill>
                          <a:latin typeface="Museo Sans 100"/>
                          <a:cs typeface="Museo Sans 100"/>
                        </a:rPr>
                        <a:t>ojects / Companies Finan</a:t>
                      </a:r>
                      <a:r>
                        <a:rPr sz="1000" b="1" spc="-5" dirty="0" smtClean="0">
                          <a:solidFill>
                            <a:schemeClr val="bg1"/>
                          </a:solidFill>
                          <a:latin typeface="Museo Sans 100"/>
                          <a:cs typeface="Museo Sans 100"/>
                        </a:rPr>
                        <a:t>c</a:t>
                      </a:r>
                      <a:r>
                        <a:rPr sz="1000" b="1" spc="0" dirty="0" smtClean="0">
                          <a:solidFill>
                            <a:schemeClr val="bg1"/>
                          </a:solidFill>
                          <a:latin typeface="Museo Sans 100"/>
                          <a:cs typeface="Museo Sans 100"/>
                        </a:rPr>
                        <a:t>ed</a:t>
                      </a:r>
                      <a:endParaRPr sz="1000" b="1">
                        <a:solidFill>
                          <a:schemeClr val="bg1"/>
                        </a:solidFill>
                        <a:latin typeface="Museo Sans 100"/>
                        <a:cs typeface="Museo Sans 100"/>
                      </a:endParaRPr>
                    </a:p>
                  </a:txBody>
                  <a:tcPr marL="0" marR="0" marT="0" marB="0">
                    <a:lnB w="6350">
                      <a:solidFill>
                        <a:srgbClr val="231F20"/>
                      </a:solidFill>
                      <a:prstDash val="solid"/>
                    </a:lnB>
                  </a:tcPr>
                </a:tc>
                <a:tc>
                  <a:txBody>
                    <a:bodyPr/>
                    <a:lstStyle/>
                    <a:p>
                      <a:pPr marL="159385" marR="146050" indent="180340">
                        <a:lnSpc>
                          <a:spcPct val="100000"/>
                        </a:lnSpc>
                      </a:pPr>
                      <a:r>
                        <a:rPr sz="1000" b="1" dirty="0" smtClean="0">
                          <a:solidFill>
                            <a:schemeClr val="bg1"/>
                          </a:solidFill>
                          <a:latin typeface="Museo Sans 100"/>
                          <a:cs typeface="Museo Sans 100"/>
                        </a:rPr>
                        <a:t>Jobs C</a:t>
                      </a:r>
                      <a:r>
                        <a:rPr sz="1000" b="1" spc="-15" dirty="0" smtClean="0">
                          <a:solidFill>
                            <a:schemeClr val="bg1"/>
                          </a:solidFill>
                          <a:latin typeface="Museo Sans 100"/>
                          <a:cs typeface="Museo Sans 100"/>
                        </a:rPr>
                        <a:t>r</a:t>
                      </a:r>
                      <a:r>
                        <a:rPr sz="1000" b="1" spc="0" dirty="0" smtClean="0">
                          <a:solidFill>
                            <a:schemeClr val="bg1"/>
                          </a:solidFill>
                          <a:latin typeface="Museo Sans 100"/>
                          <a:cs typeface="Museo Sans 100"/>
                        </a:rPr>
                        <a:t>e</a:t>
                      </a:r>
                      <a:r>
                        <a:rPr sz="1000" b="1" spc="-5" dirty="0" smtClean="0">
                          <a:solidFill>
                            <a:schemeClr val="bg1"/>
                          </a:solidFill>
                          <a:latin typeface="Museo Sans 100"/>
                          <a:cs typeface="Museo Sans 100"/>
                        </a:rPr>
                        <a:t>a</a:t>
                      </a:r>
                      <a:r>
                        <a:rPr sz="1000" b="1" spc="0" dirty="0" smtClean="0">
                          <a:solidFill>
                            <a:schemeClr val="bg1"/>
                          </a:solidFill>
                          <a:latin typeface="Museo Sans 100"/>
                          <a:cs typeface="Museo Sans 100"/>
                        </a:rPr>
                        <a:t>ted</a:t>
                      </a:r>
                      <a:endParaRPr sz="1000" b="1">
                        <a:solidFill>
                          <a:schemeClr val="bg1"/>
                        </a:solidFill>
                        <a:latin typeface="Museo Sans 100"/>
                        <a:cs typeface="Museo Sans 100"/>
                      </a:endParaRPr>
                    </a:p>
                  </a:txBody>
                  <a:tcPr marL="0" marR="0" marT="0" marB="0">
                    <a:lnB w="6350">
                      <a:solidFill>
                        <a:srgbClr val="231F20"/>
                      </a:solidFill>
                      <a:prstDash val="solid"/>
                    </a:lnB>
                  </a:tcPr>
                </a:tc>
              </a:tr>
              <a:tr h="443674">
                <a:tc>
                  <a:txBody>
                    <a:bodyPr/>
                    <a:lstStyle/>
                    <a:p>
                      <a:pPr marL="327660">
                        <a:lnSpc>
                          <a:spcPct val="100000"/>
                        </a:lnSpc>
                      </a:pPr>
                      <a:r>
                        <a:rPr sz="1800" b="1" dirty="0" smtClean="0">
                          <a:solidFill>
                            <a:schemeClr val="bg1"/>
                          </a:solidFill>
                          <a:latin typeface="Museo Sans 700"/>
                          <a:cs typeface="Museo Sans 700"/>
                        </a:rPr>
                        <a:t>1.</a:t>
                      </a:r>
                      <a:r>
                        <a:rPr lang="pt-PT" sz="1800" b="1" dirty="0" smtClean="0">
                          <a:solidFill>
                            <a:schemeClr val="bg1"/>
                          </a:solidFill>
                          <a:latin typeface="Museo Sans 700"/>
                          <a:cs typeface="Museo Sans 700"/>
                        </a:rPr>
                        <a:t>31</a:t>
                      </a:r>
                      <a:r>
                        <a:rPr sz="1800" b="1" dirty="0" smtClean="0">
                          <a:solidFill>
                            <a:schemeClr val="bg1"/>
                          </a:solidFill>
                          <a:latin typeface="Museo Sans 700"/>
                          <a:cs typeface="Museo Sans 700"/>
                        </a:rPr>
                        <a:t>0</a:t>
                      </a:r>
                      <a:endParaRPr sz="1800" b="1" dirty="0">
                        <a:solidFill>
                          <a:schemeClr val="bg1"/>
                        </a:solidFill>
                        <a:latin typeface="Museo Sans 700"/>
                        <a:cs typeface="Museo Sans 700"/>
                      </a:endParaRPr>
                    </a:p>
                  </a:txBody>
                  <a:tcPr marL="0" marR="0" marT="0" marB="0">
                    <a:lnT w="6350">
                      <a:solidFill>
                        <a:srgbClr val="231F20"/>
                      </a:solidFill>
                      <a:prstDash val="solid"/>
                    </a:lnT>
                  </a:tcPr>
                </a:tc>
                <a:tc>
                  <a:txBody>
                    <a:bodyPr/>
                    <a:lstStyle/>
                    <a:p>
                      <a:pPr marL="974725">
                        <a:lnSpc>
                          <a:spcPct val="100000"/>
                        </a:lnSpc>
                      </a:pPr>
                      <a:r>
                        <a:rPr sz="1800" b="1" dirty="0" smtClean="0">
                          <a:solidFill>
                            <a:schemeClr val="bg1"/>
                          </a:solidFill>
                          <a:latin typeface="Museo Sans 700"/>
                          <a:cs typeface="Museo Sans 700"/>
                        </a:rPr>
                        <a:t>3</a:t>
                      </a:r>
                      <a:r>
                        <a:rPr lang="pt-PT" sz="1800" b="1" dirty="0" smtClean="0">
                          <a:solidFill>
                            <a:schemeClr val="bg1"/>
                          </a:solidFill>
                          <a:latin typeface="Museo Sans 700"/>
                          <a:cs typeface="Museo Sans 700"/>
                        </a:rPr>
                        <a:t>5</a:t>
                      </a:r>
                      <a:r>
                        <a:rPr sz="1800" b="1" dirty="0" smtClean="0">
                          <a:solidFill>
                            <a:schemeClr val="bg1"/>
                          </a:solidFill>
                          <a:latin typeface="Museo Sans 700"/>
                          <a:cs typeface="Museo Sans 700"/>
                        </a:rPr>
                        <a:t>0</a:t>
                      </a:r>
                      <a:endParaRPr sz="1800" b="1" dirty="0">
                        <a:solidFill>
                          <a:schemeClr val="bg1"/>
                        </a:solidFill>
                        <a:latin typeface="Museo Sans 700"/>
                        <a:cs typeface="Museo Sans 700"/>
                      </a:endParaRPr>
                    </a:p>
                  </a:txBody>
                  <a:tcPr marL="0" marR="0" marT="0" marB="0">
                    <a:lnT w="6350">
                      <a:solidFill>
                        <a:srgbClr val="231F20"/>
                      </a:solidFill>
                      <a:prstDash val="solid"/>
                    </a:lnT>
                  </a:tcPr>
                </a:tc>
                <a:tc>
                  <a:txBody>
                    <a:bodyPr/>
                    <a:lstStyle/>
                    <a:p>
                      <a:pPr marR="137795" algn="r">
                        <a:lnSpc>
                          <a:spcPct val="100000"/>
                        </a:lnSpc>
                      </a:pPr>
                      <a:r>
                        <a:rPr sz="1800" b="1" dirty="0" smtClean="0">
                          <a:solidFill>
                            <a:schemeClr val="bg1"/>
                          </a:solidFill>
                          <a:latin typeface="Museo Sans 700"/>
                          <a:cs typeface="Museo Sans 700"/>
                        </a:rPr>
                        <a:t>8</a:t>
                      </a:r>
                      <a:r>
                        <a:rPr lang="pt-PT" sz="1800" b="1" dirty="0" smtClean="0">
                          <a:solidFill>
                            <a:schemeClr val="bg1"/>
                          </a:solidFill>
                          <a:latin typeface="Museo Sans 700"/>
                          <a:cs typeface="Museo Sans 700"/>
                        </a:rPr>
                        <a:t>6</a:t>
                      </a:r>
                      <a:endParaRPr sz="1800" b="1" dirty="0">
                        <a:solidFill>
                          <a:schemeClr val="bg1"/>
                        </a:solidFill>
                        <a:latin typeface="Museo Sans 700"/>
                        <a:cs typeface="Museo Sans 700"/>
                      </a:endParaRPr>
                    </a:p>
                  </a:txBody>
                  <a:tcPr marL="0" marR="0" marT="0" marB="0">
                    <a:lnT w="6350">
                      <a:solidFill>
                        <a:srgbClr val="231F20"/>
                      </a:solidFill>
                      <a:prstDash val="solid"/>
                    </a:lnT>
                  </a:tcPr>
                </a:tc>
                <a:tc>
                  <a:txBody>
                    <a:bodyPr/>
                    <a:lstStyle/>
                    <a:p>
                      <a:pPr marR="159385" algn="r">
                        <a:lnSpc>
                          <a:spcPct val="100000"/>
                        </a:lnSpc>
                      </a:pPr>
                      <a:r>
                        <a:rPr sz="1800" b="1" dirty="0" smtClean="0">
                          <a:solidFill>
                            <a:schemeClr val="bg1"/>
                          </a:solidFill>
                          <a:latin typeface="Museo Sans 700"/>
                          <a:cs typeface="Museo Sans 700"/>
                        </a:rPr>
                        <a:t>4</a:t>
                      </a:r>
                      <a:r>
                        <a:rPr lang="pt-PT" sz="1800" b="1" dirty="0" smtClean="0">
                          <a:solidFill>
                            <a:schemeClr val="bg1"/>
                          </a:solidFill>
                          <a:latin typeface="Museo Sans 700"/>
                          <a:cs typeface="Museo Sans 700"/>
                        </a:rPr>
                        <a:t>6</a:t>
                      </a:r>
                      <a:endParaRPr sz="1800" b="1" dirty="0">
                        <a:solidFill>
                          <a:schemeClr val="bg1"/>
                        </a:solidFill>
                        <a:latin typeface="Museo Sans 700"/>
                        <a:cs typeface="Museo Sans 700"/>
                      </a:endParaRPr>
                    </a:p>
                  </a:txBody>
                  <a:tcPr marL="0" marR="0" marT="0" marB="0">
                    <a:lnT w="6350">
                      <a:solidFill>
                        <a:srgbClr val="231F20"/>
                      </a:solidFill>
                      <a:prstDash val="solid"/>
                    </a:lnT>
                  </a:tcPr>
                </a:tc>
                <a:tc>
                  <a:txBody>
                    <a:bodyPr/>
                    <a:lstStyle/>
                    <a:p>
                      <a:pPr marL="212090">
                        <a:lnSpc>
                          <a:spcPct val="100000"/>
                        </a:lnSpc>
                      </a:pPr>
                      <a:r>
                        <a:rPr sz="1800" b="1" dirty="0" smtClean="0">
                          <a:solidFill>
                            <a:schemeClr val="bg1"/>
                          </a:solidFill>
                          <a:latin typeface="Museo Sans 700"/>
                          <a:cs typeface="Museo Sans 700"/>
                        </a:rPr>
                        <a:t>1</a:t>
                      </a:r>
                      <a:r>
                        <a:rPr lang="pt-PT" sz="1800" b="1" dirty="0" smtClean="0">
                          <a:solidFill>
                            <a:schemeClr val="bg1"/>
                          </a:solidFill>
                          <a:latin typeface="Museo Sans 700"/>
                          <a:cs typeface="Museo Sans 700"/>
                        </a:rPr>
                        <a:t>95</a:t>
                      </a:r>
                      <a:endParaRPr sz="1800" b="1" dirty="0">
                        <a:solidFill>
                          <a:schemeClr val="bg1"/>
                        </a:solidFill>
                        <a:latin typeface="Museo Sans 700"/>
                        <a:cs typeface="Museo Sans 700"/>
                      </a:endParaRPr>
                    </a:p>
                  </a:txBody>
                  <a:tcPr marL="0" marR="0" marT="0" marB="0">
                    <a:lnT w="6350">
                      <a:solidFill>
                        <a:srgbClr val="231F20"/>
                      </a:solidFill>
                      <a:prstDash val="solid"/>
                    </a:lnT>
                  </a:tcPr>
                </a:tc>
              </a:tr>
              <a:tr h="366849">
                <a:tc>
                  <a:txBody>
                    <a:bodyPr/>
                    <a:lstStyle/>
                    <a:p>
                      <a:pPr marR="74295" algn="r">
                        <a:lnSpc>
                          <a:spcPct val="100000"/>
                        </a:lnSpc>
                      </a:pPr>
                      <a:r>
                        <a:rPr sz="1000" b="1" dirty="0" smtClean="0">
                          <a:solidFill>
                            <a:schemeClr val="bg1"/>
                          </a:solidFill>
                          <a:latin typeface="Museo Sans 100"/>
                          <a:cs typeface="Museo Sans 100"/>
                        </a:rPr>
                        <a:t>(Nº)</a:t>
                      </a:r>
                      <a:endParaRPr sz="1000" b="1">
                        <a:solidFill>
                          <a:schemeClr val="bg1"/>
                        </a:solidFill>
                        <a:latin typeface="Museo Sans 100"/>
                        <a:cs typeface="Museo Sans 100"/>
                      </a:endParaRPr>
                    </a:p>
                  </a:txBody>
                  <a:tcPr marL="0" marR="0" marT="0" marB="0">
                    <a:lnB w="3175">
                      <a:solidFill>
                        <a:srgbClr val="231F20"/>
                      </a:solidFill>
                      <a:prstDash val="solid"/>
                    </a:lnB>
                  </a:tcPr>
                </a:tc>
                <a:tc>
                  <a:txBody>
                    <a:bodyPr/>
                    <a:lstStyle/>
                    <a:p>
                      <a:pPr marR="127635" algn="r">
                        <a:lnSpc>
                          <a:spcPct val="100000"/>
                        </a:lnSpc>
                      </a:pPr>
                      <a:r>
                        <a:rPr sz="1000" b="1" dirty="0" smtClean="0">
                          <a:solidFill>
                            <a:schemeClr val="bg1"/>
                          </a:solidFill>
                          <a:latin typeface="Museo Sans 100"/>
                          <a:cs typeface="Museo Sans 100"/>
                        </a:rPr>
                        <a:t>(Nº)</a:t>
                      </a:r>
                      <a:endParaRPr sz="1000" b="1" dirty="0">
                        <a:solidFill>
                          <a:schemeClr val="bg1"/>
                        </a:solidFill>
                        <a:latin typeface="Museo Sans 100"/>
                        <a:cs typeface="Museo Sans 100"/>
                      </a:endParaRPr>
                    </a:p>
                  </a:txBody>
                  <a:tcPr marL="0" marR="0" marT="0" marB="0">
                    <a:lnB w="3175">
                      <a:solidFill>
                        <a:srgbClr val="231F20"/>
                      </a:solidFill>
                      <a:prstDash val="solid"/>
                    </a:lnB>
                  </a:tcPr>
                </a:tc>
                <a:tc>
                  <a:txBody>
                    <a:bodyPr/>
                    <a:lstStyle/>
                    <a:p>
                      <a:pPr marR="137795" algn="r">
                        <a:lnSpc>
                          <a:spcPct val="100000"/>
                        </a:lnSpc>
                      </a:pPr>
                      <a:r>
                        <a:rPr sz="1000" b="1" dirty="0" smtClean="0">
                          <a:solidFill>
                            <a:schemeClr val="bg1"/>
                          </a:solidFill>
                          <a:latin typeface="Museo Sans 100"/>
                          <a:cs typeface="Museo Sans 100"/>
                        </a:rPr>
                        <a:t>(Nº)</a:t>
                      </a:r>
                      <a:endParaRPr sz="1000" b="1" dirty="0">
                        <a:solidFill>
                          <a:schemeClr val="bg1"/>
                        </a:solidFill>
                        <a:latin typeface="Museo Sans 100"/>
                        <a:cs typeface="Museo Sans 100"/>
                      </a:endParaRPr>
                    </a:p>
                  </a:txBody>
                  <a:tcPr marL="0" marR="0" marT="0" marB="0">
                    <a:lnB w="3175">
                      <a:solidFill>
                        <a:srgbClr val="231F20"/>
                      </a:solidFill>
                      <a:prstDash val="solid"/>
                    </a:lnB>
                  </a:tcPr>
                </a:tc>
                <a:tc>
                  <a:txBody>
                    <a:bodyPr/>
                    <a:lstStyle/>
                    <a:p>
                      <a:pPr marR="159385" algn="r">
                        <a:lnSpc>
                          <a:spcPct val="100000"/>
                        </a:lnSpc>
                      </a:pPr>
                      <a:r>
                        <a:rPr sz="1000" b="1" dirty="0" smtClean="0">
                          <a:solidFill>
                            <a:schemeClr val="bg1"/>
                          </a:solidFill>
                          <a:latin typeface="Museo Sans 100"/>
                          <a:cs typeface="Museo Sans 100"/>
                        </a:rPr>
                        <a:t>(Nº)</a:t>
                      </a:r>
                      <a:endParaRPr sz="1000" b="1" dirty="0">
                        <a:solidFill>
                          <a:schemeClr val="bg1"/>
                        </a:solidFill>
                        <a:latin typeface="Museo Sans 100"/>
                        <a:cs typeface="Museo Sans 100"/>
                      </a:endParaRPr>
                    </a:p>
                  </a:txBody>
                  <a:tcPr marL="0" marR="0" marT="0" marB="0">
                    <a:lnB w="3175">
                      <a:solidFill>
                        <a:srgbClr val="231F20"/>
                      </a:solidFill>
                      <a:prstDash val="solid"/>
                    </a:lnB>
                  </a:tcPr>
                </a:tc>
                <a:tc>
                  <a:txBody>
                    <a:bodyPr/>
                    <a:lstStyle/>
                    <a:p>
                      <a:pPr marL="386080">
                        <a:lnSpc>
                          <a:spcPct val="100000"/>
                        </a:lnSpc>
                      </a:pPr>
                      <a:r>
                        <a:rPr sz="1000" b="1" dirty="0" smtClean="0">
                          <a:solidFill>
                            <a:schemeClr val="bg1"/>
                          </a:solidFill>
                          <a:latin typeface="Museo Sans 100"/>
                          <a:cs typeface="Museo Sans 100"/>
                        </a:rPr>
                        <a:t>(Nº)</a:t>
                      </a:r>
                      <a:endParaRPr sz="1000" b="1" dirty="0">
                        <a:solidFill>
                          <a:schemeClr val="bg1"/>
                        </a:solidFill>
                        <a:latin typeface="Museo Sans 100"/>
                        <a:cs typeface="Museo Sans 100"/>
                      </a:endParaRPr>
                    </a:p>
                  </a:txBody>
                  <a:tcPr marL="0" marR="0" marT="0" marB="0">
                    <a:lnB w="6350">
                      <a:solidFill>
                        <a:srgbClr val="231F20"/>
                      </a:solidFill>
                      <a:prstDash val="solid"/>
                    </a:lnB>
                  </a:tcPr>
                </a:tc>
              </a:tr>
            </a:tbl>
          </a:graphicData>
        </a:graphic>
      </p:graphicFrame>
      <p:sp>
        <p:nvSpPr>
          <p:cNvPr id="3" name="Rectângulo 2"/>
          <p:cNvSpPr/>
          <p:nvPr/>
        </p:nvSpPr>
        <p:spPr>
          <a:xfrm>
            <a:off x="0" y="508000"/>
            <a:ext cx="4919360" cy="369332"/>
          </a:xfrm>
          <a:prstGeom prst="rect">
            <a:avLst/>
          </a:prstGeom>
        </p:spPr>
        <p:txBody>
          <a:bodyPr wrap="none">
            <a:spAutoFit/>
          </a:bodyPr>
          <a:lstStyle/>
          <a:p>
            <a:pPr marL="12700">
              <a:lnSpc>
                <a:spcPct val="100000"/>
              </a:lnSpc>
            </a:pPr>
            <a:r>
              <a:rPr lang="en-GB" spc="-45" dirty="0">
                <a:solidFill>
                  <a:schemeClr val="bg1"/>
                </a:solidFill>
                <a:latin typeface="Museo Sans 100"/>
                <a:cs typeface="Museo Sans 100"/>
              </a:rPr>
              <a:t>LISB</a:t>
            </a:r>
            <a:r>
              <a:rPr lang="en-GB" spc="-50" dirty="0">
                <a:solidFill>
                  <a:schemeClr val="bg1"/>
                </a:solidFill>
                <a:latin typeface="Museo Sans 100"/>
                <a:cs typeface="Museo Sans 100"/>
              </a:rPr>
              <a:t>O</a:t>
            </a:r>
            <a:r>
              <a:rPr lang="en-GB" dirty="0">
                <a:solidFill>
                  <a:schemeClr val="bg1"/>
                </a:solidFill>
                <a:latin typeface="Museo Sans 100"/>
                <a:cs typeface="Museo Sans 100"/>
              </a:rPr>
              <a:t>A</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EMPREEND</a:t>
            </a:r>
            <a:r>
              <a:rPr lang="en-GB" dirty="0">
                <a:solidFill>
                  <a:schemeClr val="bg1"/>
                </a:solidFill>
                <a:latin typeface="Museo Sans 100"/>
                <a:cs typeface="Museo Sans 100"/>
              </a:rPr>
              <a:t>E</a:t>
            </a:r>
            <a:r>
              <a:rPr lang="en-GB" spc="-85" dirty="0">
                <a:solidFill>
                  <a:schemeClr val="bg1"/>
                </a:solidFill>
                <a:latin typeface="Museo Sans 100"/>
                <a:cs typeface="Museo Sans 100"/>
              </a:rPr>
              <a:t> </a:t>
            </a:r>
            <a:r>
              <a:rPr lang="en-GB" dirty="0">
                <a:solidFill>
                  <a:schemeClr val="bg1"/>
                </a:solidFill>
                <a:latin typeface="Museo Sans 100"/>
                <a:cs typeface="Museo Sans 100"/>
              </a:rPr>
              <a:t>-</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Mic</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o-Ent</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ep</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eneurship</a:t>
            </a:r>
            <a:endParaRPr lang="en-GB" dirty="0">
              <a:solidFill>
                <a:schemeClr val="bg1"/>
              </a:solidFill>
              <a:latin typeface="Museo Sans 100"/>
              <a:cs typeface="Museo Sans 100"/>
            </a:endParaRPr>
          </a:p>
        </p:txBody>
      </p:sp>
      <p:sp>
        <p:nvSpPr>
          <p:cNvPr id="7" name="Rectângulo 6"/>
          <p:cNvSpPr/>
          <p:nvPr/>
        </p:nvSpPr>
        <p:spPr>
          <a:xfrm>
            <a:off x="0" y="108711"/>
            <a:ext cx="2210220" cy="369332"/>
          </a:xfrm>
          <a:prstGeom prst="rect">
            <a:avLst/>
          </a:prstGeom>
        </p:spPr>
        <p:txBody>
          <a:bodyPr wrap="none">
            <a:spAutoFit/>
          </a:bodyPr>
          <a:lstStyle/>
          <a:p>
            <a:pPr marL="12700">
              <a:lnSpc>
                <a:spcPct val="100000"/>
              </a:lnSpc>
            </a:pPr>
            <a:r>
              <a:rPr lang="en-GB" dirty="0">
                <a:solidFill>
                  <a:schemeClr val="bg1"/>
                </a:solidFill>
                <a:latin typeface="Museo Sans 300"/>
                <a:cs typeface="Museo Sans 300"/>
              </a:rPr>
              <a:t>Lisbon: </a:t>
            </a:r>
            <a:r>
              <a:rPr lang="en-GB" spc="-5" dirty="0" err="1">
                <a:solidFill>
                  <a:schemeClr val="bg1"/>
                </a:solidFill>
                <a:latin typeface="Museo Sans 300"/>
                <a:cs typeface="Museo Sans 300"/>
              </a:rPr>
              <a:t>S</a:t>
            </a:r>
            <a:r>
              <a:rPr lang="en-GB" dirty="0" err="1">
                <a:solidFill>
                  <a:schemeClr val="bg1"/>
                </a:solidFill>
                <a:latin typeface="Museo Sans 300"/>
                <a:cs typeface="Museo Sans 300"/>
              </a:rPr>
              <a:t>tartup</a:t>
            </a:r>
            <a:r>
              <a:rPr lang="en-GB" dirty="0">
                <a:solidFill>
                  <a:schemeClr val="bg1"/>
                </a:solidFill>
                <a:latin typeface="Museo Sans 300"/>
                <a:cs typeface="Museo Sans 300"/>
              </a:rPr>
              <a:t> City</a:t>
            </a:r>
          </a:p>
        </p:txBody>
      </p:sp>
    </p:spTree>
    <p:extLst>
      <p:ext uri="{BB962C8B-B14F-4D97-AF65-F5344CB8AC3E}">
        <p14:creationId xmlns:p14="http://schemas.microsoft.com/office/powerpoint/2010/main" val="3181458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808" y="0"/>
            <a:ext cx="10692003" cy="7559992"/>
          </a:xfrm>
          <a:prstGeom prst="rect">
            <a:avLst/>
          </a:prstGeom>
          <a:blipFill>
            <a:blip r:embed="rId3" cstate="print"/>
            <a:stretch>
              <a:fillRect/>
            </a:stretch>
          </a:blipFill>
        </p:spPr>
        <p:txBody>
          <a:bodyPr wrap="square" lIns="0" tIns="0" rIns="0" bIns="0" rtlCol="0">
            <a:noAutofit/>
          </a:bodyPr>
          <a:lstStyle/>
          <a:p>
            <a:pPr marL="12700"/>
            <a:r>
              <a:rPr lang="en-GB" dirty="0" smtClean="0">
                <a:solidFill>
                  <a:schemeClr val="bg1"/>
                </a:solidFill>
                <a:latin typeface="Museo Sans 300"/>
                <a:cs typeface="Museo Sans 300"/>
              </a:rPr>
              <a:t> Lisbon</a:t>
            </a:r>
            <a:r>
              <a:rPr lang="en-GB" dirty="0">
                <a:solidFill>
                  <a:schemeClr val="bg1"/>
                </a:solidFill>
                <a:latin typeface="Museo Sans 300"/>
                <a:cs typeface="Museo Sans 300"/>
              </a:rPr>
              <a:t>: </a:t>
            </a:r>
            <a:r>
              <a:rPr lang="en-GB" spc="-5" dirty="0" err="1">
                <a:solidFill>
                  <a:schemeClr val="bg1"/>
                </a:solidFill>
                <a:latin typeface="Museo Sans 300"/>
                <a:cs typeface="Museo Sans 300"/>
              </a:rPr>
              <a:t>S</a:t>
            </a:r>
            <a:r>
              <a:rPr lang="en-GB" dirty="0" err="1">
                <a:solidFill>
                  <a:schemeClr val="bg1"/>
                </a:solidFill>
                <a:latin typeface="Museo Sans 300"/>
                <a:cs typeface="Museo Sans 300"/>
              </a:rPr>
              <a:t>tartup</a:t>
            </a:r>
            <a:r>
              <a:rPr lang="en-GB" dirty="0">
                <a:solidFill>
                  <a:schemeClr val="bg1"/>
                </a:solidFill>
                <a:latin typeface="Museo Sans 300"/>
                <a:cs typeface="Museo Sans 300"/>
              </a:rPr>
              <a:t> </a:t>
            </a:r>
            <a:r>
              <a:rPr lang="en-GB" dirty="0" smtClean="0">
                <a:solidFill>
                  <a:schemeClr val="bg1"/>
                </a:solidFill>
                <a:latin typeface="Museo Sans 300"/>
                <a:cs typeface="Museo Sans 300"/>
              </a:rPr>
              <a:t>City</a:t>
            </a:r>
            <a:endParaRPr lang="en-GB" dirty="0">
              <a:solidFill>
                <a:schemeClr val="bg1"/>
              </a:solidFill>
              <a:latin typeface="Museo Sans 300"/>
              <a:cs typeface="Museo Sans 300"/>
            </a:endParaRPr>
          </a:p>
        </p:txBody>
      </p:sp>
      <p:sp>
        <p:nvSpPr>
          <p:cNvPr id="3" name="object 36"/>
          <p:cNvSpPr txBox="1"/>
          <p:nvPr/>
        </p:nvSpPr>
        <p:spPr>
          <a:xfrm>
            <a:off x="4044950" y="4470400"/>
            <a:ext cx="6324600" cy="2590800"/>
          </a:xfrm>
          <a:prstGeom prst="rect">
            <a:avLst/>
          </a:prstGeom>
        </p:spPr>
        <p:txBody>
          <a:bodyPr vert="horz" wrap="square" lIns="0" tIns="0" rIns="0" bIns="0" rtlCol="0">
            <a:noAutofit/>
          </a:bodyPr>
          <a:lstStyle/>
          <a:p>
            <a:pPr marL="12700">
              <a:lnSpc>
                <a:spcPct val="100000"/>
              </a:lnSpc>
            </a:pPr>
            <a:r>
              <a:rPr sz="2000" b="1" dirty="0" smtClean="0">
                <a:solidFill>
                  <a:schemeClr val="bg1"/>
                </a:solidFill>
                <a:latin typeface="Museo Sans 300"/>
                <a:cs typeface="Museo Sans 300"/>
              </a:rPr>
              <a:t>Major Partners</a:t>
            </a:r>
            <a:endParaRPr sz="2000" b="1" dirty="0">
              <a:solidFill>
                <a:schemeClr val="bg1"/>
              </a:solidFill>
              <a:latin typeface="Museo Sans 300"/>
              <a:cs typeface="Museo Sans 300"/>
            </a:endParaRPr>
          </a:p>
          <a:p>
            <a:pPr marL="12700">
              <a:lnSpc>
                <a:spcPct val="100000"/>
              </a:lnSpc>
              <a:spcBef>
                <a:spcPts val="120"/>
              </a:spcBef>
            </a:pPr>
            <a:r>
              <a:rPr dirty="0" smtClean="0">
                <a:solidFill>
                  <a:schemeClr val="bg1"/>
                </a:solidFill>
                <a:latin typeface="Museo Sans 100"/>
                <a:cs typeface="Museo Sans 100"/>
              </a:rPr>
              <a:t>C</a:t>
            </a:r>
            <a:r>
              <a:rPr lang="pt-PT" dirty="0" smtClean="0">
                <a:solidFill>
                  <a:schemeClr val="bg1"/>
                </a:solidFill>
                <a:latin typeface="Museo Sans 100"/>
                <a:cs typeface="Museo Sans 100"/>
              </a:rPr>
              <a:t>ASES</a:t>
            </a:r>
            <a:r>
              <a:rPr dirty="0" smtClean="0">
                <a:solidFill>
                  <a:schemeClr val="bg1"/>
                </a:solidFill>
                <a:latin typeface="Museo Sans 100"/>
                <a:cs typeface="Museo Sans 100"/>
              </a:rPr>
              <a:t> | </a:t>
            </a:r>
            <a:r>
              <a:rPr dirty="0" err="1" smtClean="0">
                <a:solidFill>
                  <a:schemeClr val="bg1"/>
                </a:solidFill>
                <a:latin typeface="Museo Sans 100"/>
                <a:cs typeface="Museo Sans 100"/>
              </a:rPr>
              <a:t>Montepio</a:t>
            </a:r>
            <a:r>
              <a:rPr dirty="0" smtClean="0">
                <a:solidFill>
                  <a:schemeClr val="bg1"/>
                </a:solidFill>
                <a:latin typeface="Museo Sans 100"/>
                <a:cs typeface="Museo Sans 100"/>
              </a:rPr>
              <a:t> </a:t>
            </a:r>
            <a:r>
              <a:rPr dirty="0" err="1" smtClean="0">
                <a:solidFill>
                  <a:schemeClr val="bg1"/>
                </a:solidFill>
                <a:latin typeface="Museo Sans 100"/>
                <a:cs typeface="Museo Sans 100"/>
              </a:rPr>
              <a:t>Geral</a:t>
            </a:r>
            <a:r>
              <a:rPr lang="pt-PT" dirty="0" smtClean="0">
                <a:solidFill>
                  <a:schemeClr val="bg1"/>
                </a:solidFill>
                <a:latin typeface="Museo Sans 100"/>
                <a:cs typeface="Museo Sans 100"/>
              </a:rPr>
              <a:t> </a:t>
            </a:r>
            <a:r>
              <a:rPr dirty="0" smtClean="0">
                <a:solidFill>
                  <a:schemeClr val="bg1"/>
                </a:solidFill>
                <a:latin typeface="Museo Sans 100"/>
                <a:cs typeface="Museo Sans 100"/>
              </a:rPr>
              <a:t>| Millenium BCP | </a:t>
            </a:r>
            <a:r>
              <a:rPr lang="en-GB" dirty="0" smtClean="0">
                <a:solidFill>
                  <a:schemeClr val="bg1"/>
                </a:solidFill>
                <a:latin typeface="Museo Sans 100"/>
                <a:cs typeface="Museo Sans 100"/>
              </a:rPr>
              <a:t>BPI | CGD | NOVO BANCO| </a:t>
            </a:r>
            <a:r>
              <a:rPr dirty="0" smtClean="0">
                <a:solidFill>
                  <a:schemeClr val="bg1"/>
                </a:solidFill>
                <a:latin typeface="Museo Sans 100"/>
                <a:cs typeface="Museo Sans 100"/>
              </a:rPr>
              <a:t>ANDC | Cooper</a:t>
            </a:r>
            <a:r>
              <a:rPr spc="-5" dirty="0" smtClean="0">
                <a:solidFill>
                  <a:schemeClr val="bg1"/>
                </a:solidFill>
                <a:latin typeface="Museo Sans 100"/>
                <a:cs typeface="Museo Sans 100"/>
              </a:rPr>
              <a:t>a</a:t>
            </a:r>
            <a:r>
              <a:rPr spc="0" dirty="0" smtClean="0">
                <a:solidFill>
                  <a:schemeClr val="bg1"/>
                </a:solidFill>
                <a:latin typeface="Museo Sans 100"/>
                <a:cs typeface="Museo Sans 100"/>
              </a:rPr>
              <a:t>tiva João Sem Medo | IE</a:t>
            </a:r>
            <a:r>
              <a:rPr lang="pt-PT" spc="0" dirty="0" smtClean="0">
                <a:solidFill>
                  <a:schemeClr val="bg1"/>
                </a:solidFill>
                <a:latin typeface="Museo Sans 100"/>
                <a:cs typeface="Museo Sans 100"/>
              </a:rPr>
              <a:t>FP</a:t>
            </a:r>
          </a:p>
          <a:p>
            <a:pPr marL="12700">
              <a:lnSpc>
                <a:spcPct val="100000"/>
              </a:lnSpc>
              <a:spcBef>
                <a:spcPts val="120"/>
              </a:spcBef>
            </a:pPr>
            <a:endParaRPr dirty="0">
              <a:solidFill>
                <a:schemeClr val="bg1"/>
              </a:solidFill>
              <a:latin typeface="Museo Sans 100"/>
              <a:cs typeface="Museo Sans 100"/>
            </a:endParaRPr>
          </a:p>
          <a:p>
            <a:pPr>
              <a:lnSpc>
                <a:spcPts val="1000"/>
              </a:lnSpc>
              <a:spcBef>
                <a:spcPts val="50"/>
              </a:spcBef>
            </a:pPr>
            <a:endParaRPr dirty="0">
              <a:solidFill>
                <a:schemeClr val="bg1"/>
              </a:solidFill>
            </a:endParaRPr>
          </a:p>
          <a:p>
            <a:pPr marL="12700">
              <a:lnSpc>
                <a:spcPct val="100000"/>
              </a:lnSpc>
            </a:pPr>
            <a:r>
              <a:rPr sz="2000" b="1" spc="-30" dirty="0" smtClean="0">
                <a:solidFill>
                  <a:schemeClr val="bg1"/>
                </a:solidFill>
                <a:latin typeface="Museo Sans 300"/>
                <a:cs typeface="Museo Sans 300"/>
              </a:rPr>
              <a:t>Othe</a:t>
            </a:r>
            <a:r>
              <a:rPr sz="2000" b="1" spc="0" dirty="0" smtClean="0">
                <a:solidFill>
                  <a:schemeClr val="bg1"/>
                </a:solidFill>
                <a:latin typeface="Museo Sans 300"/>
                <a:cs typeface="Museo Sans 300"/>
              </a:rPr>
              <a:t>r</a:t>
            </a:r>
            <a:r>
              <a:rPr sz="2000" b="1" spc="-55" dirty="0" smtClean="0">
                <a:solidFill>
                  <a:schemeClr val="bg1"/>
                </a:solidFill>
                <a:latin typeface="Museo Sans 300"/>
                <a:cs typeface="Museo Sans 300"/>
              </a:rPr>
              <a:t> </a:t>
            </a:r>
            <a:r>
              <a:rPr sz="2000" b="1" spc="-30" dirty="0" smtClean="0">
                <a:solidFill>
                  <a:schemeClr val="bg1"/>
                </a:solidFill>
                <a:latin typeface="Museo Sans 300"/>
                <a:cs typeface="Museo Sans 300"/>
              </a:rPr>
              <a:t>partner</a:t>
            </a:r>
            <a:r>
              <a:rPr sz="2000" b="1" spc="0" dirty="0" smtClean="0">
                <a:solidFill>
                  <a:schemeClr val="bg1"/>
                </a:solidFill>
                <a:latin typeface="Museo Sans 300"/>
                <a:cs typeface="Museo Sans 300"/>
              </a:rPr>
              <a:t>s</a:t>
            </a:r>
            <a:r>
              <a:rPr sz="2000" b="1" spc="-55" dirty="0" smtClean="0">
                <a:solidFill>
                  <a:schemeClr val="bg1"/>
                </a:solidFill>
                <a:latin typeface="Museo Sans 300"/>
                <a:cs typeface="Museo Sans 300"/>
              </a:rPr>
              <a:t> </a:t>
            </a:r>
            <a:r>
              <a:rPr sz="2000" b="1" spc="-30" dirty="0" smtClean="0">
                <a:solidFill>
                  <a:schemeClr val="bg1"/>
                </a:solidFill>
                <a:latin typeface="Museo Sans 300"/>
                <a:cs typeface="Museo Sans 300"/>
              </a:rPr>
              <a:t>i</a:t>
            </a:r>
            <a:r>
              <a:rPr sz="2000" b="1" spc="0" dirty="0" smtClean="0">
                <a:solidFill>
                  <a:schemeClr val="bg1"/>
                </a:solidFill>
                <a:latin typeface="Museo Sans 300"/>
                <a:cs typeface="Museo Sans 300"/>
              </a:rPr>
              <a:t>n</a:t>
            </a:r>
            <a:r>
              <a:rPr sz="2000" b="1" spc="-55" dirty="0" smtClean="0">
                <a:solidFill>
                  <a:schemeClr val="bg1"/>
                </a:solidFill>
                <a:latin typeface="Museo Sans 300"/>
                <a:cs typeface="Museo Sans 300"/>
              </a:rPr>
              <a:t> </a:t>
            </a:r>
            <a:r>
              <a:rPr sz="2000" b="1" spc="-30" dirty="0" smtClean="0">
                <a:solidFill>
                  <a:schemeClr val="bg1"/>
                </a:solidFill>
                <a:latin typeface="Museo Sans 300"/>
                <a:cs typeface="Museo Sans 300"/>
              </a:rPr>
              <a:t>th</a:t>
            </a:r>
            <a:r>
              <a:rPr sz="2000" b="1" spc="0" dirty="0" smtClean="0">
                <a:solidFill>
                  <a:schemeClr val="bg1"/>
                </a:solidFill>
                <a:latin typeface="Museo Sans 300"/>
                <a:cs typeface="Museo Sans 300"/>
              </a:rPr>
              <a:t>e</a:t>
            </a:r>
            <a:r>
              <a:rPr sz="2000" b="1" spc="-55" dirty="0" smtClean="0">
                <a:solidFill>
                  <a:schemeClr val="bg1"/>
                </a:solidFill>
                <a:latin typeface="Museo Sans 300"/>
                <a:cs typeface="Museo Sans 300"/>
              </a:rPr>
              <a:t> </a:t>
            </a:r>
            <a:r>
              <a:rPr sz="2000" b="1" spc="-30" dirty="0" smtClean="0">
                <a:solidFill>
                  <a:schemeClr val="bg1"/>
                </a:solidFill>
                <a:latin typeface="Museo Sans 300"/>
                <a:cs typeface="Museo Sans 300"/>
              </a:rPr>
              <a:t>Network</a:t>
            </a:r>
            <a:endParaRPr sz="2000" b="1" dirty="0">
              <a:solidFill>
                <a:schemeClr val="bg1"/>
              </a:solidFill>
              <a:latin typeface="Museo Sans 300"/>
              <a:cs typeface="Museo Sans 300"/>
            </a:endParaRPr>
          </a:p>
          <a:p>
            <a:pPr marL="12700">
              <a:lnSpc>
                <a:spcPct val="100000"/>
              </a:lnSpc>
            </a:pPr>
            <a:r>
              <a:rPr spc="-30" dirty="0" smtClean="0">
                <a:solidFill>
                  <a:schemeClr val="bg1"/>
                </a:solidFill>
                <a:latin typeface="Museo Sans 100"/>
                <a:cs typeface="Museo Sans 100"/>
              </a:rPr>
              <a:t>Startu</a:t>
            </a:r>
            <a:r>
              <a:rPr spc="0" dirty="0" smtClean="0">
                <a:solidFill>
                  <a:schemeClr val="bg1"/>
                </a:solidFill>
                <a:latin typeface="Museo Sans 100"/>
                <a:cs typeface="Museo Sans 100"/>
              </a:rPr>
              <a:t>p</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Lisbo</a:t>
            </a:r>
            <a:r>
              <a:rPr spc="0" dirty="0" smtClean="0">
                <a:solidFill>
                  <a:schemeClr val="bg1"/>
                </a:solidFill>
                <a:latin typeface="Museo Sans 100"/>
                <a:cs typeface="Museo Sans 100"/>
              </a:rPr>
              <a:t>a</a:t>
            </a:r>
            <a:r>
              <a:rPr spc="-55" dirty="0" smtClean="0">
                <a:solidFill>
                  <a:schemeClr val="bg1"/>
                </a:solidFill>
                <a:latin typeface="Museo Sans 100"/>
                <a:cs typeface="Museo Sans 100"/>
              </a:rPr>
              <a:t> </a:t>
            </a:r>
            <a:r>
              <a:rPr spc="-120" dirty="0" smtClean="0">
                <a:solidFill>
                  <a:schemeClr val="bg1"/>
                </a:solidFill>
                <a:latin typeface="Museo Sans 100"/>
                <a:cs typeface="Museo Sans 100"/>
              </a:rPr>
              <a:t>T</a:t>
            </a:r>
            <a:r>
              <a:rPr spc="-30" dirty="0" smtClean="0">
                <a:solidFill>
                  <a:schemeClr val="bg1"/>
                </a:solidFill>
                <a:latin typeface="Museo Sans 100"/>
                <a:cs typeface="Museo Sans 100"/>
              </a:rPr>
              <a:t>ec</a:t>
            </a:r>
            <a:r>
              <a:rPr spc="0" dirty="0" smtClean="0">
                <a:solidFill>
                  <a:schemeClr val="bg1"/>
                </a:solidFill>
                <a:latin typeface="Museo Sans 100"/>
                <a:cs typeface="Museo Sans 100"/>
              </a:rPr>
              <a:t>h</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e</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Startu</a:t>
            </a:r>
            <a:r>
              <a:rPr spc="0" dirty="0" smtClean="0">
                <a:solidFill>
                  <a:schemeClr val="bg1"/>
                </a:solidFill>
                <a:latin typeface="Museo Sans 100"/>
                <a:cs typeface="Museo Sans 100"/>
              </a:rPr>
              <a:t>p</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Lisbo</a:t>
            </a:r>
            <a:r>
              <a:rPr spc="0" dirty="0" smtClean="0">
                <a:solidFill>
                  <a:schemeClr val="bg1"/>
                </a:solidFill>
                <a:latin typeface="Museo Sans 100"/>
                <a:cs typeface="Museo Sans 100"/>
              </a:rPr>
              <a:t>a</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Comme</a:t>
            </a:r>
            <a:r>
              <a:rPr spc="-40" dirty="0" smtClean="0">
                <a:solidFill>
                  <a:schemeClr val="bg1"/>
                </a:solidFill>
                <a:latin typeface="Museo Sans 100"/>
                <a:cs typeface="Museo Sans 100"/>
              </a:rPr>
              <a:t>r</a:t>
            </a:r>
            <a:r>
              <a:rPr spc="-30" dirty="0" smtClean="0">
                <a:solidFill>
                  <a:schemeClr val="bg1"/>
                </a:solidFill>
                <a:latin typeface="Museo Sans 100"/>
                <a:cs typeface="Museo Sans 100"/>
              </a:rPr>
              <a:t>c</a:t>
            </a:r>
            <a:r>
              <a:rPr spc="0" dirty="0" smtClean="0">
                <a:solidFill>
                  <a:schemeClr val="bg1"/>
                </a:solidFill>
                <a:latin typeface="Museo Sans 100"/>
                <a:cs typeface="Museo Sans 100"/>
              </a:rPr>
              <a:t>e</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Inves</a:t>
            </a:r>
            <a:r>
              <a:rPr spc="0" dirty="0" smtClean="0">
                <a:solidFill>
                  <a:schemeClr val="bg1"/>
                </a:solidFill>
                <a:latin typeface="Museo Sans 100"/>
                <a:cs typeface="Museo Sans 100"/>
              </a:rPr>
              <a:t>t</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Lisbo</a:t>
            </a:r>
            <a:r>
              <a:rPr spc="0" dirty="0" smtClean="0">
                <a:solidFill>
                  <a:schemeClr val="bg1"/>
                </a:solidFill>
                <a:latin typeface="Museo Sans 100"/>
                <a:cs typeface="Museo Sans 100"/>
              </a:rPr>
              <a:t>a</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a:t>
            </a:r>
            <a:r>
              <a:rPr spc="-55" dirty="0" smtClean="0">
                <a:solidFill>
                  <a:schemeClr val="bg1"/>
                </a:solidFill>
                <a:latin typeface="Museo Sans 100"/>
                <a:cs typeface="Museo Sans 100"/>
              </a:rPr>
              <a:t> </a:t>
            </a:r>
            <a:r>
              <a:rPr spc="-35" dirty="0" smtClean="0">
                <a:solidFill>
                  <a:schemeClr val="bg1"/>
                </a:solidFill>
                <a:latin typeface="Museo Sans 100"/>
                <a:cs typeface="Museo Sans 100"/>
              </a:rPr>
              <a:t>U</a:t>
            </a:r>
            <a:r>
              <a:rPr spc="-30" dirty="0" smtClean="0">
                <a:solidFill>
                  <a:schemeClr val="bg1"/>
                </a:solidFill>
                <a:latin typeface="Museo Sans 100"/>
                <a:cs typeface="Museo Sans 100"/>
              </a:rPr>
              <a:t>AC</a:t>
            </a:r>
            <a:r>
              <a:rPr spc="0" dirty="0" smtClean="0">
                <a:solidFill>
                  <a:schemeClr val="bg1"/>
                </a:solidFill>
                <a:latin typeface="Museo Sans 100"/>
                <a:cs typeface="Museo Sans 100"/>
              </a:rPr>
              <a:t>S</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Bet</a:t>
            </a:r>
            <a:r>
              <a:rPr spc="0" dirty="0" smtClean="0">
                <a:solidFill>
                  <a:schemeClr val="bg1"/>
                </a:solidFill>
                <a:latin typeface="Museo Sans 100"/>
                <a:cs typeface="Museo Sans 100"/>
              </a:rPr>
              <a:t>a</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i</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Lab</a:t>
            </a:r>
            <a:r>
              <a:rPr spc="0" dirty="0" smtClean="0">
                <a:solidFill>
                  <a:schemeClr val="bg1"/>
                </a:solidFill>
                <a:latin typeface="Museo Sans 100"/>
                <a:cs typeface="Museo Sans 100"/>
              </a:rPr>
              <a:t>s</a:t>
            </a:r>
            <a:r>
              <a:rPr spc="-55" dirty="0" smtClean="0">
                <a:solidFill>
                  <a:schemeClr val="bg1"/>
                </a:solidFill>
                <a:latin typeface="Museo Sans 100"/>
                <a:cs typeface="Museo Sans 100"/>
              </a:rPr>
              <a:t> </a:t>
            </a:r>
            <a:r>
              <a:rPr spc="-30" dirty="0" smtClean="0">
                <a:solidFill>
                  <a:schemeClr val="bg1"/>
                </a:solidFill>
                <a:latin typeface="Museo Sans 100"/>
                <a:cs typeface="Museo Sans 100"/>
              </a:rPr>
              <a:t>Lisbo</a:t>
            </a:r>
            <a:r>
              <a:rPr spc="0" dirty="0" smtClean="0">
                <a:solidFill>
                  <a:schemeClr val="bg1"/>
                </a:solidFill>
                <a:latin typeface="Museo Sans 100"/>
                <a:cs typeface="Museo Sans 100"/>
              </a:rPr>
              <a:t>a</a:t>
            </a:r>
            <a:r>
              <a:rPr spc="-55" dirty="0" smtClean="0">
                <a:solidFill>
                  <a:schemeClr val="bg1"/>
                </a:solidFill>
                <a:latin typeface="Museo Sans 100"/>
                <a:cs typeface="Museo Sans 100"/>
              </a:rPr>
              <a:t> </a:t>
            </a:r>
            <a:r>
              <a:rPr spc="0" dirty="0" smtClean="0">
                <a:solidFill>
                  <a:schemeClr val="bg1"/>
                </a:solidFill>
                <a:latin typeface="Museo Sans 100"/>
                <a:cs typeface="Museo Sans 100"/>
              </a:rPr>
              <a:t>|</a:t>
            </a:r>
            <a:r>
              <a:rPr spc="-55" dirty="0" smtClean="0">
                <a:solidFill>
                  <a:schemeClr val="bg1"/>
                </a:solidFill>
                <a:latin typeface="Museo Sans 100"/>
                <a:cs typeface="Museo Sans 100"/>
              </a:rPr>
              <a:t> </a:t>
            </a:r>
            <a:r>
              <a:rPr lang="en-GB" dirty="0" smtClean="0">
                <a:solidFill>
                  <a:schemeClr val="bg1"/>
                </a:solidFill>
                <a:latin typeface="Museo Sans 100"/>
                <a:cs typeface="Museo Sans 100"/>
              </a:rPr>
              <a:t>CIM| </a:t>
            </a:r>
            <a:r>
              <a:rPr spc="-35" dirty="0" smtClean="0">
                <a:solidFill>
                  <a:schemeClr val="bg1"/>
                </a:solidFill>
                <a:latin typeface="Museo Sans 100"/>
                <a:cs typeface="Museo Sans 100"/>
              </a:rPr>
              <a:t>E</a:t>
            </a:r>
            <a:r>
              <a:rPr spc="-30" dirty="0" smtClean="0">
                <a:solidFill>
                  <a:schemeClr val="bg1"/>
                </a:solidFill>
                <a:latin typeface="Museo Sans 100"/>
                <a:cs typeface="Museo Sans 100"/>
              </a:rPr>
              <a:t>GEA</a:t>
            </a:r>
            <a:r>
              <a:rPr spc="0" dirty="0" smtClean="0">
                <a:solidFill>
                  <a:schemeClr val="bg1"/>
                </a:solidFill>
                <a:latin typeface="Museo Sans 100"/>
                <a:cs typeface="Museo Sans 100"/>
              </a:rPr>
              <a:t>C</a:t>
            </a:r>
            <a:endParaRPr dirty="0">
              <a:solidFill>
                <a:schemeClr val="bg1"/>
              </a:solidFill>
              <a:latin typeface="Museo Sans 100"/>
              <a:cs typeface="Museo Sans 100"/>
            </a:endParaRPr>
          </a:p>
          <a:p>
            <a:pPr>
              <a:lnSpc>
                <a:spcPts val="1100"/>
              </a:lnSpc>
              <a:spcBef>
                <a:spcPts val="99"/>
              </a:spcBef>
            </a:pPr>
            <a:endParaRPr dirty="0">
              <a:solidFill>
                <a:schemeClr val="bg1"/>
              </a:solidFill>
            </a:endParaRPr>
          </a:p>
        </p:txBody>
      </p:sp>
      <p:sp>
        <p:nvSpPr>
          <p:cNvPr id="4" name="Rectângulo 3"/>
          <p:cNvSpPr/>
          <p:nvPr/>
        </p:nvSpPr>
        <p:spPr>
          <a:xfrm>
            <a:off x="-54022" y="360279"/>
            <a:ext cx="4919360" cy="369332"/>
          </a:xfrm>
          <a:prstGeom prst="rect">
            <a:avLst/>
          </a:prstGeom>
        </p:spPr>
        <p:txBody>
          <a:bodyPr wrap="none">
            <a:spAutoFit/>
          </a:bodyPr>
          <a:lstStyle/>
          <a:p>
            <a:pPr marL="12700">
              <a:lnSpc>
                <a:spcPct val="100000"/>
              </a:lnSpc>
            </a:pPr>
            <a:r>
              <a:rPr lang="en-GB" spc="-45" dirty="0">
                <a:solidFill>
                  <a:schemeClr val="bg1"/>
                </a:solidFill>
                <a:latin typeface="Museo Sans 100"/>
                <a:cs typeface="Museo Sans 100"/>
              </a:rPr>
              <a:t>LISB</a:t>
            </a:r>
            <a:r>
              <a:rPr lang="en-GB" spc="-50" dirty="0">
                <a:solidFill>
                  <a:schemeClr val="bg1"/>
                </a:solidFill>
                <a:latin typeface="Museo Sans 100"/>
                <a:cs typeface="Museo Sans 100"/>
              </a:rPr>
              <a:t>O</a:t>
            </a:r>
            <a:r>
              <a:rPr lang="en-GB" dirty="0">
                <a:solidFill>
                  <a:schemeClr val="bg1"/>
                </a:solidFill>
                <a:latin typeface="Museo Sans 100"/>
                <a:cs typeface="Museo Sans 100"/>
              </a:rPr>
              <a:t>A</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EMPREEND</a:t>
            </a:r>
            <a:r>
              <a:rPr lang="en-GB" dirty="0">
                <a:solidFill>
                  <a:schemeClr val="bg1"/>
                </a:solidFill>
                <a:latin typeface="Museo Sans 100"/>
                <a:cs typeface="Museo Sans 100"/>
              </a:rPr>
              <a:t>E</a:t>
            </a:r>
            <a:r>
              <a:rPr lang="en-GB" spc="-85" dirty="0">
                <a:solidFill>
                  <a:schemeClr val="bg1"/>
                </a:solidFill>
                <a:latin typeface="Museo Sans 100"/>
                <a:cs typeface="Museo Sans 100"/>
              </a:rPr>
              <a:t> </a:t>
            </a:r>
            <a:r>
              <a:rPr lang="en-GB" dirty="0">
                <a:solidFill>
                  <a:schemeClr val="bg1"/>
                </a:solidFill>
                <a:latin typeface="Museo Sans 100"/>
                <a:cs typeface="Museo Sans 100"/>
              </a:rPr>
              <a:t>-</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Mic</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o-Ent</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ep</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eneurship</a:t>
            </a:r>
            <a:endParaRPr lang="en-GB" dirty="0">
              <a:solidFill>
                <a:schemeClr val="bg1"/>
              </a:solidFill>
              <a:latin typeface="Museo Sans 100"/>
              <a:cs typeface="Museo Sans 10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r>
              <a:rPr lang="en-GB" dirty="0">
                <a:solidFill>
                  <a:schemeClr val="bg1"/>
                </a:solidFill>
                <a:latin typeface="Museo Sans 300"/>
                <a:cs typeface="Museo Sans 300"/>
              </a:rPr>
              <a:t>Lisbon: </a:t>
            </a:r>
            <a:r>
              <a:rPr lang="en-GB" spc="-5" dirty="0" err="1">
                <a:solidFill>
                  <a:schemeClr val="bg1"/>
                </a:solidFill>
                <a:latin typeface="Museo Sans 300"/>
                <a:cs typeface="Museo Sans 300"/>
              </a:rPr>
              <a:t>S</a:t>
            </a:r>
            <a:r>
              <a:rPr lang="en-GB" dirty="0" err="1">
                <a:solidFill>
                  <a:schemeClr val="bg1"/>
                </a:solidFill>
                <a:latin typeface="Museo Sans 300"/>
                <a:cs typeface="Museo Sans 300"/>
              </a:rPr>
              <a:t>tartup</a:t>
            </a:r>
            <a:r>
              <a:rPr lang="en-GB" dirty="0">
                <a:solidFill>
                  <a:schemeClr val="bg1"/>
                </a:solidFill>
                <a:latin typeface="Museo Sans 300"/>
                <a:cs typeface="Museo Sans 300"/>
              </a:rPr>
              <a:t> </a:t>
            </a:r>
            <a:r>
              <a:rPr lang="en-GB" dirty="0" smtClean="0">
                <a:solidFill>
                  <a:schemeClr val="bg1"/>
                </a:solidFill>
                <a:latin typeface="Museo Sans 300"/>
                <a:cs typeface="Museo Sans 300"/>
              </a:rPr>
              <a:t>City</a:t>
            </a:r>
          </a:p>
          <a:p>
            <a:endParaRPr lang="en-GB" dirty="0">
              <a:solidFill>
                <a:schemeClr val="bg1"/>
              </a:solidFill>
              <a:latin typeface="Museo Sans 100"/>
              <a:cs typeface="Museo Sans 100"/>
            </a:endParaRPr>
          </a:p>
          <a:p>
            <a:endParaRPr lang="en-GB" dirty="0">
              <a:solidFill>
                <a:schemeClr val="bg1"/>
              </a:solidFill>
              <a:latin typeface="Museo Sans 300"/>
              <a:cs typeface="Museo Sans 300"/>
            </a:endParaRPr>
          </a:p>
          <a:p>
            <a:endParaRPr lang="en-GB" dirty="0"/>
          </a:p>
          <a:p>
            <a:endParaRPr lang="en-GB" b="1" dirty="0" smtClean="0">
              <a:solidFill>
                <a:schemeClr val="bg1"/>
              </a:solidFill>
            </a:endParaRPr>
          </a:p>
          <a:p>
            <a:endParaRPr lang="en-GB" b="1" dirty="0">
              <a:solidFill>
                <a:schemeClr val="bg1"/>
              </a:solidFill>
            </a:endParaRPr>
          </a:p>
          <a:p>
            <a:endParaRPr lang="en-GB" b="1" dirty="0" smtClean="0">
              <a:solidFill>
                <a:schemeClr val="bg1"/>
              </a:solidFill>
            </a:endParaRPr>
          </a:p>
          <a:p>
            <a:endParaRPr lang="en-GB" sz="2000" b="1" dirty="0">
              <a:solidFill>
                <a:schemeClr val="bg1"/>
              </a:solidFill>
            </a:endParaRPr>
          </a:p>
          <a:p>
            <a:pPr algn="ctr"/>
            <a:r>
              <a:rPr lang="pt-PT" sz="2400" b="1" dirty="0" smtClean="0">
                <a:solidFill>
                  <a:schemeClr val="bg1"/>
                </a:solidFill>
              </a:rPr>
              <a:t>LISBON MICRO-ENTREPRENEURSHIP</a:t>
            </a:r>
            <a:endParaRPr lang="pt-PT" sz="2400" b="1" dirty="0">
              <a:solidFill>
                <a:schemeClr val="bg1"/>
              </a:solidFill>
            </a:endParaRPr>
          </a:p>
          <a:p>
            <a:pPr algn="ctr"/>
            <a:r>
              <a:rPr lang="en-GB" sz="2400" b="1" dirty="0" smtClean="0">
                <a:solidFill>
                  <a:schemeClr val="bg1"/>
                </a:solidFill>
              </a:rPr>
              <a:t>Free </a:t>
            </a:r>
            <a:r>
              <a:rPr lang="en-GB" sz="2400" b="1" dirty="0">
                <a:solidFill>
                  <a:schemeClr val="bg1"/>
                </a:solidFill>
              </a:rPr>
              <a:t>consultancy services </a:t>
            </a:r>
            <a:endParaRPr lang="en-GB" sz="2400" dirty="0">
              <a:solidFill>
                <a:schemeClr val="bg1"/>
              </a:solidFill>
            </a:endParaRPr>
          </a:p>
          <a:p>
            <a:pPr algn="ctr"/>
            <a:r>
              <a:rPr lang="en-GB" sz="2400" b="1" dirty="0">
                <a:solidFill>
                  <a:schemeClr val="bg1"/>
                </a:solidFill>
              </a:rPr>
              <a:t>Advise on how to obtain </a:t>
            </a:r>
            <a:r>
              <a:rPr lang="en-GB" sz="2400" b="1" dirty="0" err="1">
                <a:solidFill>
                  <a:schemeClr val="bg1"/>
                </a:solidFill>
              </a:rPr>
              <a:t>finanting</a:t>
            </a:r>
            <a:r>
              <a:rPr lang="en-GB" sz="2400" b="1" dirty="0">
                <a:solidFill>
                  <a:schemeClr val="bg1"/>
                </a:solidFill>
              </a:rPr>
              <a:t> </a:t>
            </a:r>
            <a:endParaRPr lang="en-GB" sz="2400" dirty="0">
              <a:solidFill>
                <a:schemeClr val="bg1"/>
              </a:solidFill>
            </a:endParaRPr>
          </a:p>
          <a:p>
            <a:pPr algn="ctr"/>
            <a:r>
              <a:rPr lang="en-GB" sz="2400" b="1" dirty="0">
                <a:solidFill>
                  <a:schemeClr val="bg1"/>
                </a:solidFill>
              </a:rPr>
              <a:t>Integration in the local entrepreneurial ecosystem </a:t>
            </a:r>
            <a:endParaRPr sz="2400" dirty="0">
              <a:solidFill>
                <a:schemeClr val="bg1"/>
              </a:solidFill>
            </a:endParaRPr>
          </a:p>
        </p:txBody>
      </p:sp>
    </p:spTree>
    <p:extLst>
      <p:ext uri="{BB962C8B-B14F-4D97-AF65-F5344CB8AC3E}">
        <p14:creationId xmlns:p14="http://schemas.microsoft.com/office/powerpoint/2010/main" val="2041766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40150" y="1879600"/>
            <a:ext cx="4656050" cy="1168400"/>
          </a:xfrm>
          <a:prstGeom prst="rect">
            <a:avLst/>
          </a:prstGeom>
        </p:spPr>
        <p:txBody>
          <a:bodyPr vert="horz" wrap="square" lIns="0" tIns="0" rIns="0" bIns="0" rtlCol="0">
            <a:noAutofit/>
          </a:bodyPr>
          <a:lstStyle/>
          <a:p>
            <a:r>
              <a:rPr lang="en-GB" sz="3200" dirty="0" smtClean="0">
                <a:solidFill>
                  <a:schemeClr val="bg1"/>
                </a:solidFill>
              </a:rPr>
              <a:t>      Some </a:t>
            </a:r>
            <a:r>
              <a:rPr lang="en-GB" sz="3200" dirty="0">
                <a:solidFill>
                  <a:schemeClr val="bg1"/>
                </a:solidFill>
              </a:rPr>
              <a:t>Figures </a:t>
            </a:r>
          </a:p>
          <a:p>
            <a:endParaRPr lang="en-GB" sz="2400" dirty="0" smtClean="0">
              <a:solidFill>
                <a:schemeClr val="bg1"/>
              </a:solidFill>
            </a:endParaRPr>
          </a:p>
          <a:p>
            <a:r>
              <a:rPr lang="en-GB" sz="2400" dirty="0" smtClean="0">
                <a:solidFill>
                  <a:schemeClr val="bg1"/>
                </a:solidFill>
              </a:rPr>
              <a:t>75</a:t>
            </a:r>
            <a:r>
              <a:rPr lang="en-GB" sz="2400" dirty="0">
                <a:solidFill>
                  <a:schemeClr val="bg1"/>
                </a:solidFill>
              </a:rPr>
              <a:t>% </a:t>
            </a:r>
            <a:r>
              <a:rPr lang="en-GB" sz="2400" dirty="0" smtClean="0">
                <a:solidFill>
                  <a:schemeClr val="bg1"/>
                </a:solidFill>
              </a:rPr>
              <a:t>30&lt; </a:t>
            </a:r>
            <a:r>
              <a:rPr lang="en-GB" sz="2400" dirty="0">
                <a:solidFill>
                  <a:schemeClr val="bg1"/>
                </a:solidFill>
              </a:rPr>
              <a:t>age </a:t>
            </a:r>
            <a:r>
              <a:rPr lang="en-GB" sz="2400" dirty="0" smtClean="0">
                <a:solidFill>
                  <a:schemeClr val="bg1"/>
                </a:solidFill>
              </a:rPr>
              <a:t>&lt;50 </a:t>
            </a:r>
            <a:r>
              <a:rPr lang="en-GB" sz="2400" dirty="0">
                <a:solidFill>
                  <a:schemeClr val="bg1"/>
                </a:solidFill>
              </a:rPr>
              <a:t>years old </a:t>
            </a:r>
          </a:p>
          <a:p>
            <a:r>
              <a:rPr lang="en-GB" sz="2400" dirty="0">
                <a:solidFill>
                  <a:schemeClr val="bg1"/>
                </a:solidFill>
              </a:rPr>
              <a:t>8</a:t>
            </a:r>
            <a:r>
              <a:rPr lang="en-GB" sz="2400" dirty="0" smtClean="0">
                <a:solidFill>
                  <a:schemeClr val="bg1"/>
                </a:solidFill>
              </a:rPr>
              <a:t>0</a:t>
            </a:r>
            <a:r>
              <a:rPr lang="en-GB" sz="2400" dirty="0">
                <a:solidFill>
                  <a:schemeClr val="bg1"/>
                </a:solidFill>
              </a:rPr>
              <a:t>% Unemployed </a:t>
            </a:r>
          </a:p>
          <a:p>
            <a:r>
              <a:rPr lang="en-GB" sz="2400" dirty="0">
                <a:solidFill>
                  <a:schemeClr val="bg1"/>
                </a:solidFill>
              </a:rPr>
              <a:t>55% Women </a:t>
            </a:r>
          </a:p>
          <a:p>
            <a:r>
              <a:rPr lang="en-GB" sz="2400" dirty="0">
                <a:solidFill>
                  <a:schemeClr val="bg1"/>
                </a:solidFill>
              </a:rPr>
              <a:t>6</a:t>
            </a:r>
            <a:r>
              <a:rPr lang="en-GB" sz="2400" dirty="0" smtClean="0">
                <a:solidFill>
                  <a:schemeClr val="bg1"/>
                </a:solidFill>
              </a:rPr>
              <a:t>4</a:t>
            </a:r>
            <a:r>
              <a:rPr lang="en-GB" sz="2400" dirty="0">
                <a:solidFill>
                  <a:schemeClr val="bg1"/>
                </a:solidFill>
              </a:rPr>
              <a:t>% High Education Qualifications </a:t>
            </a:r>
          </a:p>
          <a:p>
            <a:r>
              <a:rPr lang="en-GB" sz="2400" dirty="0" smtClean="0">
                <a:solidFill>
                  <a:schemeClr val="bg1"/>
                </a:solidFill>
              </a:rPr>
              <a:t>15% </a:t>
            </a:r>
            <a:r>
              <a:rPr lang="en-GB" sz="2400" dirty="0">
                <a:solidFill>
                  <a:schemeClr val="bg1"/>
                </a:solidFill>
              </a:rPr>
              <a:t>Foreigners </a:t>
            </a:r>
            <a:endParaRPr sz="2400" dirty="0">
              <a:solidFill>
                <a:schemeClr val="bg1"/>
              </a:solidFill>
              <a:latin typeface="Museo Sans 900"/>
              <a:cs typeface="Museo Sans 900"/>
            </a:endParaRPr>
          </a:p>
        </p:txBody>
      </p:sp>
      <p:sp>
        <p:nvSpPr>
          <p:cNvPr id="3" name="Rectângulo 2"/>
          <p:cNvSpPr/>
          <p:nvPr/>
        </p:nvSpPr>
        <p:spPr>
          <a:xfrm>
            <a:off x="0" y="0"/>
            <a:ext cx="4919360" cy="923330"/>
          </a:xfrm>
          <a:prstGeom prst="rect">
            <a:avLst/>
          </a:prstGeom>
        </p:spPr>
        <p:txBody>
          <a:bodyPr wrap="none">
            <a:spAutoFit/>
          </a:bodyPr>
          <a:lstStyle/>
          <a:p>
            <a:pPr marL="12700"/>
            <a:r>
              <a:rPr lang="en-GB" dirty="0">
                <a:solidFill>
                  <a:schemeClr val="bg1"/>
                </a:solidFill>
                <a:latin typeface="Museo Sans 300"/>
                <a:cs typeface="Museo Sans 300"/>
              </a:rPr>
              <a:t>Lisbon: </a:t>
            </a:r>
            <a:r>
              <a:rPr lang="en-GB" spc="-5" dirty="0" err="1">
                <a:solidFill>
                  <a:schemeClr val="bg1"/>
                </a:solidFill>
                <a:latin typeface="Museo Sans 300"/>
                <a:cs typeface="Museo Sans 300"/>
              </a:rPr>
              <a:t>S</a:t>
            </a:r>
            <a:r>
              <a:rPr lang="en-GB" dirty="0" err="1">
                <a:solidFill>
                  <a:schemeClr val="bg1"/>
                </a:solidFill>
                <a:latin typeface="Museo Sans 300"/>
                <a:cs typeface="Museo Sans 300"/>
              </a:rPr>
              <a:t>tartup</a:t>
            </a:r>
            <a:r>
              <a:rPr lang="en-GB" dirty="0">
                <a:solidFill>
                  <a:schemeClr val="bg1"/>
                </a:solidFill>
                <a:latin typeface="Museo Sans 300"/>
                <a:cs typeface="Museo Sans 300"/>
              </a:rPr>
              <a:t> </a:t>
            </a:r>
            <a:r>
              <a:rPr lang="en-GB" dirty="0" smtClean="0">
                <a:solidFill>
                  <a:schemeClr val="bg1"/>
                </a:solidFill>
                <a:latin typeface="Museo Sans 300"/>
                <a:cs typeface="Museo Sans 300"/>
              </a:rPr>
              <a:t>City</a:t>
            </a:r>
          </a:p>
          <a:p>
            <a:pPr marL="12700"/>
            <a:r>
              <a:rPr lang="en-GB" spc="-45" dirty="0">
                <a:solidFill>
                  <a:schemeClr val="bg1"/>
                </a:solidFill>
                <a:latin typeface="Museo Sans 100"/>
                <a:cs typeface="Museo Sans 100"/>
              </a:rPr>
              <a:t>LISB</a:t>
            </a:r>
            <a:r>
              <a:rPr lang="en-GB" spc="-50" dirty="0">
                <a:solidFill>
                  <a:schemeClr val="bg1"/>
                </a:solidFill>
                <a:latin typeface="Museo Sans 100"/>
                <a:cs typeface="Museo Sans 100"/>
              </a:rPr>
              <a:t>O</a:t>
            </a:r>
            <a:r>
              <a:rPr lang="en-GB" dirty="0">
                <a:solidFill>
                  <a:schemeClr val="bg1"/>
                </a:solidFill>
                <a:latin typeface="Museo Sans 100"/>
                <a:cs typeface="Museo Sans 100"/>
              </a:rPr>
              <a:t>A</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EMPREEND</a:t>
            </a:r>
            <a:r>
              <a:rPr lang="en-GB" dirty="0">
                <a:solidFill>
                  <a:schemeClr val="bg1"/>
                </a:solidFill>
                <a:latin typeface="Museo Sans 100"/>
                <a:cs typeface="Museo Sans 100"/>
              </a:rPr>
              <a:t>E</a:t>
            </a:r>
            <a:r>
              <a:rPr lang="en-GB" spc="-85" dirty="0">
                <a:solidFill>
                  <a:schemeClr val="bg1"/>
                </a:solidFill>
                <a:latin typeface="Museo Sans 100"/>
                <a:cs typeface="Museo Sans 100"/>
              </a:rPr>
              <a:t> </a:t>
            </a:r>
            <a:r>
              <a:rPr lang="en-GB" dirty="0">
                <a:solidFill>
                  <a:schemeClr val="bg1"/>
                </a:solidFill>
                <a:latin typeface="Museo Sans 100"/>
                <a:cs typeface="Museo Sans 100"/>
              </a:rPr>
              <a:t>-</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Mic</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o-Ent</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ep</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eneurship</a:t>
            </a:r>
            <a:endParaRPr lang="en-GB" dirty="0">
              <a:solidFill>
                <a:schemeClr val="bg1"/>
              </a:solidFill>
              <a:latin typeface="Museo Sans 100"/>
              <a:cs typeface="Museo Sans 100"/>
            </a:endParaRPr>
          </a:p>
          <a:p>
            <a:pPr marL="12700"/>
            <a:endParaRPr lang="en-GB" dirty="0">
              <a:solidFill>
                <a:schemeClr val="bg1"/>
              </a:solidFill>
              <a:latin typeface="Museo Sans 300"/>
              <a:cs typeface="Museo Sans 300"/>
            </a:endParaRPr>
          </a:p>
        </p:txBody>
      </p:sp>
    </p:spTree>
    <p:extLst>
      <p:ext uri="{BB962C8B-B14F-4D97-AF65-F5344CB8AC3E}">
        <p14:creationId xmlns:p14="http://schemas.microsoft.com/office/powerpoint/2010/main" val="1201600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ângulo 1"/>
          <p:cNvSpPr/>
          <p:nvPr/>
        </p:nvSpPr>
        <p:spPr>
          <a:xfrm>
            <a:off x="0" y="0"/>
            <a:ext cx="5340350" cy="646331"/>
          </a:xfrm>
          <a:prstGeom prst="rect">
            <a:avLst/>
          </a:prstGeom>
        </p:spPr>
        <p:txBody>
          <a:bodyPr>
            <a:spAutoFit/>
          </a:bodyPr>
          <a:lstStyle/>
          <a:p>
            <a:pPr marL="12700"/>
            <a:r>
              <a:rPr lang="en-GB" dirty="0">
                <a:solidFill>
                  <a:schemeClr val="bg1"/>
                </a:solidFill>
                <a:latin typeface="Museo Sans 300"/>
                <a:cs typeface="Museo Sans 300"/>
              </a:rPr>
              <a:t>Lisbon: </a:t>
            </a:r>
            <a:r>
              <a:rPr lang="en-GB" spc="-5" dirty="0" err="1">
                <a:solidFill>
                  <a:schemeClr val="bg1"/>
                </a:solidFill>
                <a:latin typeface="Museo Sans 300"/>
                <a:cs typeface="Museo Sans 300"/>
              </a:rPr>
              <a:t>S</a:t>
            </a:r>
            <a:r>
              <a:rPr lang="en-GB" dirty="0" err="1">
                <a:solidFill>
                  <a:schemeClr val="bg1"/>
                </a:solidFill>
                <a:latin typeface="Museo Sans 300"/>
                <a:cs typeface="Museo Sans 300"/>
              </a:rPr>
              <a:t>tartup</a:t>
            </a:r>
            <a:r>
              <a:rPr lang="en-GB" dirty="0">
                <a:solidFill>
                  <a:schemeClr val="bg1"/>
                </a:solidFill>
                <a:latin typeface="Museo Sans 300"/>
                <a:cs typeface="Museo Sans 300"/>
              </a:rPr>
              <a:t> City</a:t>
            </a:r>
          </a:p>
          <a:p>
            <a:pPr marL="12700"/>
            <a:r>
              <a:rPr lang="en-GB" spc="-45" dirty="0">
                <a:solidFill>
                  <a:schemeClr val="bg1"/>
                </a:solidFill>
                <a:latin typeface="Museo Sans 100"/>
                <a:cs typeface="Museo Sans 100"/>
              </a:rPr>
              <a:t>LISB</a:t>
            </a:r>
            <a:r>
              <a:rPr lang="en-GB" spc="-50" dirty="0">
                <a:solidFill>
                  <a:schemeClr val="bg1"/>
                </a:solidFill>
                <a:latin typeface="Museo Sans 100"/>
                <a:cs typeface="Museo Sans 100"/>
              </a:rPr>
              <a:t>O</a:t>
            </a:r>
            <a:r>
              <a:rPr lang="en-GB" dirty="0">
                <a:solidFill>
                  <a:schemeClr val="bg1"/>
                </a:solidFill>
                <a:latin typeface="Museo Sans 100"/>
                <a:cs typeface="Museo Sans 100"/>
              </a:rPr>
              <a:t>A</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EMPREEND</a:t>
            </a:r>
            <a:r>
              <a:rPr lang="en-GB" dirty="0">
                <a:solidFill>
                  <a:schemeClr val="bg1"/>
                </a:solidFill>
                <a:latin typeface="Museo Sans 100"/>
                <a:cs typeface="Museo Sans 100"/>
              </a:rPr>
              <a:t>E</a:t>
            </a:r>
            <a:r>
              <a:rPr lang="en-GB" spc="-85" dirty="0">
                <a:solidFill>
                  <a:schemeClr val="bg1"/>
                </a:solidFill>
                <a:latin typeface="Museo Sans 100"/>
                <a:cs typeface="Museo Sans 100"/>
              </a:rPr>
              <a:t> </a:t>
            </a:r>
            <a:r>
              <a:rPr lang="en-GB" dirty="0">
                <a:solidFill>
                  <a:schemeClr val="bg1"/>
                </a:solidFill>
                <a:latin typeface="Museo Sans 100"/>
                <a:cs typeface="Museo Sans 100"/>
              </a:rPr>
              <a:t>-</a:t>
            </a:r>
            <a:r>
              <a:rPr lang="en-GB" spc="-85" dirty="0">
                <a:solidFill>
                  <a:schemeClr val="bg1"/>
                </a:solidFill>
                <a:latin typeface="Museo Sans 100"/>
                <a:cs typeface="Museo Sans 100"/>
              </a:rPr>
              <a:t> </a:t>
            </a:r>
            <a:r>
              <a:rPr lang="en-GB" spc="-45" dirty="0">
                <a:solidFill>
                  <a:schemeClr val="bg1"/>
                </a:solidFill>
                <a:latin typeface="Museo Sans 100"/>
                <a:cs typeface="Museo Sans 100"/>
              </a:rPr>
              <a:t>Mic</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o-Ent</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ep</a:t>
            </a:r>
            <a:r>
              <a:rPr lang="en-GB" spc="-60" dirty="0">
                <a:solidFill>
                  <a:schemeClr val="bg1"/>
                </a:solidFill>
                <a:latin typeface="Museo Sans 100"/>
                <a:cs typeface="Museo Sans 100"/>
              </a:rPr>
              <a:t>r</a:t>
            </a:r>
            <a:r>
              <a:rPr lang="en-GB" spc="-45" dirty="0">
                <a:solidFill>
                  <a:schemeClr val="bg1"/>
                </a:solidFill>
                <a:latin typeface="Museo Sans 100"/>
                <a:cs typeface="Museo Sans 100"/>
              </a:rPr>
              <a:t>eneurship</a:t>
            </a:r>
            <a:endParaRPr lang="en-GB" dirty="0">
              <a:solidFill>
                <a:schemeClr val="bg1"/>
              </a:solidFill>
              <a:latin typeface="Museo Sans 100"/>
              <a:cs typeface="Museo Sans 10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707299" y="681906"/>
            <a:ext cx="3281045" cy="285750"/>
          </a:xfrm>
          <a:prstGeom prst="rect">
            <a:avLst/>
          </a:prstGeom>
        </p:spPr>
        <p:txBody>
          <a:bodyPr vert="horz" wrap="square" lIns="0" tIns="0" rIns="0" bIns="0" rtlCol="0">
            <a:noAutofit/>
          </a:bodyPr>
          <a:lstStyle/>
          <a:p>
            <a:pPr marL="12700">
              <a:lnSpc>
                <a:spcPct val="100000"/>
              </a:lnSpc>
            </a:pPr>
            <a:r>
              <a:rPr sz="1800" dirty="0" smtClean="0">
                <a:solidFill>
                  <a:srgbClr val="231F20"/>
                </a:solidFill>
                <a:latin typeface="Museo Sans 100"/>
                <a:cs typeface="Museo Sans 100"/>
              </a:rPr>
              <a:t>Lisbon: Four Engines </a:t>
            </a:r>
            <a:r>
              <a:rPr sz="1800" spc="-10" dirty="0" smtClean="0">
                <a:solidFill>
                  <a:srgbClr val="231F20"/>
                </a:solidFill>
                <a:latin typeface="Museo Sans 100"/>
                <a:cs typeface="Museo Sans 100"/>
              </a:rPr>
              <a:t>o</a:t>
            </a:r>
            <a:r>
              <a:rPr sz="1800" spc="0" dirty="0" smtClean="0">
                <a:solidFill>
                  <a:srgbClr val="231F20"/>
                </a:solidFill>
                <a:latin typeface="Museo Sans 100"/>
                <a:cs typeface="Museo Sans 100"/>
              </a:rPr>
              <a:t>f G</a:t>
            </a:r>
            <a:r>
              <a:rPr sz="1800" spc="-25" dirty="0" smtClean="0">
                <a:solidFill>
                  <a:srgbClr val="231F20"/>
                </a:solidFill>
                <a:latin typeface="Museo Sans 100"/>
                <a:cs typeface="Museo Sans 100"/>
              </a:rPr>
              <a:t>r</a:t>
            </a:r>
            <a:r>
              <a:rPr sz="1800" spc="0" dirty="0" smtClean="0">
                <a:solidFill>
                  <a:srgbClr val="231F20"/>
                </a:solidFill>
                <a:latin typeface="Museo Sans 100"/>
                <a:cs typeface="Museo Sans 100"/>
              </a:rPr>
              <a:t>owth</a:t>
            </a:r>
            <a:endParaRPr sz="1800">
              <a:latin typeface="Museo Sans 100"/>
              <a:cs typeface="Museo Sans 100"/>
            </a:endParaRPr>
          </a:p>
        </p:txBody>
      </p:sp>
      <p:sp>
        <p:nvSpPr>
          <p:cNvPr id="4" name="object 4"/>
          <p:cNvSpPr/>
          <p:nvPr/>
        </p:nvSpPr>
        <p:spPr>
          <a:xfrm>
            <a:off x="826855" y="989467"/>
            <a:ext cx="3138131" cy="0"/>
          </a:xfrm>
          <a:custGeom>
            <a:avLst/>
            <a:gdLst/>
            <a:ahLst/>
            <a:cxnLst/>
            <a:rect l="l" t="t" r="r" b="b"/>
            <a:pathLst>
              <a:path w="3138131">
                <a:moveTo>
                  <a:pt x="0" y="0"/>
                </a:moveTo>
                <a:lnTo>
                  <a:pt x="3138131" y="0"/>
                </a:lnTo>
              </a:path>
            </a:pathLst>
          </a:custGeom>
          <a:ln w="25400">
            <a:solidFill>
              <a:srgbClr val="231F20"/>
            </a:solidFill>
            <a:prstDash val="dash"/>
          </a:ln>
        </p:spPr>
        <p:txBody>
          <a:bodyPr wrap="square" lIns="0" tIns="0" rIns="0" bIns="0" rtlCol="0">
            <a:noAutofit/>
          </a:bodyPr>
          <a:lstStyle/>
          <a:p>
            <a:endParaRPr/>
          </a:p>
        </p:txBody>
      </p:sp>
      <p:sp>
        <p:nvSpPr>
          <p:cNvPr id="5" name="object 5"/>
          <p:cNvSpPr/>
          <p:nvPr/>
        </p:nvSpPr>
        <p:spPr>
          <a:xfrm>
            <a:off x="751238" y="989467"/>
            <a:ext cx="0" cy="0"/>
          </a:xfrm>
          <a:custGeom>
            <a:avLst/>
            <a:gdLst/>
            <a:ahLst/>
            <a:cxnLst/>
            <a:rect l="l" t="t" r="r" b="b"/>
            <a:pathLst>
              <a:path>
                <a:moveTo>
                  <a:pt x="0" y="0"/>
                </a:moveTo>
                <a:lnTo>
                  <a:pt x="0" y="0"/>
                </a:lnTo>
              </a:path>
            </a:pathLst>
          </a:custGeom>
          <a:ln w="25400">
            <a:solidFill>
              <a:srgbClr val="231F20"/>
            </a:solidFill>
          </a:ln>
        </p:spPr>
        <p:txBody>
          <a:bodyPr wrap="square" lIns="0" tIns="0" rIns="0" bIns="0" rtlCol="0">
            <a:noAutofit/>
          </a:bodyPr>
          <a:lstStyle/>
          <a:p>
            <a:endParaRPr/>
          </a:p>
        </p:txBody>
      </p:sp>
      <p:sp>
        <p:nvSpPr>
          <p:cNvPr id="6" name="object 6"/>
          <p:cNvSpPr/>
          <p:nvPr/>
        </p:nvSpPr>
        <p:spPr>
          <a:xfrm>
            <a:off x="4002806" y="989467"/>
            <a:ext cx="0" cy="0"/>
          </a:xfrm>
          <a:custGeom>
            <a:avLst/>
            <a:gdLst/>
            <a:ahLst/>
            <a:cxnLst/>
            <a:rect l="l" t="t" r="r" b="b"/>
            <a:pathLst>
              <a:path>
                <a:moveTo>
                  <a:pt x="0" y="0"/>
                </a:moveTo>
                <a:lnTo>
                  <a:pt x="0" y="0"/>
                </a:lnTo>
              </a:path>
            </a:pathLst>
          </a:custGeom>
          <a:ln w="25400">
            <a:solidFill>
              <a:srgbClr val="231F20"/>
            </a:solidFill>
          </a:ln>
        </p:spPr>
        <p:txBody>
          <a:bodyPr wrap="square" lIns="0" tIns="0" rIns="0" bIns="0" rtlCol="0">
            <a:noAutofit/>
          </a:bodyPr>
          <a:lstStyle/>
          <a:p>
            <a:endParaRPr/>
          </a:p>
        </p:txBody>
      </p:sp>
      <p:sp>
        <p:nvSpPr>
          <p:cNvPr id="7" name="object 7"/>
          <p:cNvSpPr/>
          <p:nvPr/>
        </p:nvSpPr>
        <p:spPr>
          <a:xfrm>
            <a:off x="4358152" y="5476770"/>
            <a:ext cx="1975700" cy="0"/>
          </a:xfrm>
          <a:custGeom>
            <a:avLst/>
            <a:gdLst/>
            <a:ahLst/>
            <a:cxnLst/>
            <a:rect l="l" t="t" r="r" b="b"/>
            <a:pathLst>
              <a:path w="1975700">
                <a:moveTo>
                  <a:pt x="0" y="0"/>
                </a:moveTo>
                <a:lnTo>
                  <a:pt x="1975700" y="0"/>
                </a:lnTo>
              </a:path>
            </a:pathLst>
          </a:custGeom>
          <a:ln w="25400">
            <a:solidFill>
              <a:srgbClr val="FFFFFF"/>
            </a:solidFill>
            <a:prstDash val="lgDash"/>
          </a:ln>
        </p:spPr>
        <p:txBody>
          <a:bodyPr wrap="square" lIns="0" tIns="0" rIns="0" bIns="0" rtlCol="0">
            <a:noAutofit/>
          </a:bodyPr>
          <a:lstStyle/>
          <a:p>
            <a:endParaRPr/>
          </a:p>
        </p:txBody>
      </p:sp>
      <p:sp>
        <p:nvSpPr>
          <p:cNvPr id="8" name="object 8"/>
          <p:cNvSpPr/>
          <p:nvPr/>
        </p:nvSpPr>
        <p:spPr>
          <a:xfrm>
            <a:off x="4358147" y="5416784"/>
            <a:ext cx="64528" cy="119976"/>
          </a:xfrm>
          <a:custGeom>
            <a:avLst/>
            <a:gdLst/>
            <a:ahLst/>
            <a:cxnLst/>
            <a:rect l="l" t="t" r="r" b="b"/>
            <a:pathLst>
              <a:path w="64528" h="119976">
                <a:moveTo>
                  <a:pt x="64528" y="119976"/>
                </a:moveTo>
                <a:lnTo>
                  <a:pt x="0" y="59982"/>
                </a:lnTo>
                <a:lnTo>
                  <a:pt x="64528" y="0"/>
                </a:lnTo>
              </a:path>
            </a:pathLst>
          </a:custGeom>
          <a:ln w="25400">
            <a:solidFill>
              <a:srgbClr val="FFFFFF"/>
            </a:solidFill>
          </a:ln>
        </p:spPr>
        <p:txBody>
          <a:bodyPr wrap="square" lIns="0" tIns="0" rIns="0" bIns="0" rtlCol="0">
            <a:noAutofit/>
          </a:bodyPr>
          <a:lstStyle/>
          <a:p>
            <a:endParaRPr/>
          </a:p>
        </p:txBody>
      </p:sp>
      <p:sp>
        <p:nvSpPr>
          <p:cNvPr id="9" name="object 9"/>
          <p:cNvSpPr/>
          <p:nvPr/>
        </p:nvSpPr>
        <p:spPr>
          <a:xfrm>
            <a:off x="6269324" y="5416780"/>
            <a:ext cx="64528" cy="119976"/>
          </a:xfrm>
          <a:custGeom>
            <a:avLst/>
            <a:gdLst/>
            <a:ahLst/>
            <a:cxnLst/>
            <a:rect l="l" t="t" r="r" b="b"/>
            <a:pathLst>
              <a:path w="64528" h="119976">
                <a:moveTo>
                  <a:pt x="0" y="0"/>
                </a:moveTo>
                <a:lnTo>
                  <a:pt x="64528" y="59994"/>
                </a:lnTo>
                <a:lnTo>
                  <a:pt x="0" y="119976"/>
                </a:lnTo>
              </a:path>
            </a:pathLst>
          </a:custGeom>
          <a:ln w="25400">
            <a:solidFill>
              <a:srgbClr val="FFFFFF"/>
            </a:solidFill>
          </a:ln>
        </p:spPr>
        <p:txBody>
          <a:bodyPr wrap="square" lIns="0" tIns="0" rIns="0" bIns="0" rtlCol="0">
            <a:noAutofit/>
          </a:bodyPr>
          <a:lstStyle/>
          <a:p>
            <a:endParaRPr/>
          </a:p>
        </p:txBody>
      </p:sp>
      <p:sp>
        <p:nvSpPr>
          <p:cNvPr id="10" name="object 10"/>
          <p:cNvSpPr/>
          <p:nvPr/>
        </p:nvSpPr>
        <p:spPr>
          <a:xfrm>
            <a:off x="4358152" y="2074768"/>
            <a:ext cx="1975700" cy="0"/>
          </a:xfrm>
          <a:custGeom>
            <a:avLst/>
            <a:gdLst/>
            <a:ahLst/>
            <a:cxnLst/>
            <a:rect l="l" t="t" r="r" b="b"/>
            <a:pathLst>
              <a:path w="1975700">
                <a:moveTo>
                  <a:pt x="0" y="0"/>
                </a:moveTo>
                <a:lnTo>
                  <a:pt x="1975700" y="0"/>
                </a:lnTo>
              </a:path>
            </a:pathLst>
          </a:custGeom>
          <a:ln w="25400">
            <a:solidFill>
              <a:srgbClr val="FFFFFF"/>
            </a:solidFill>
            <a:prstDash val="lgDash"/>
          </a:ln>
        </p:spPr>
        <p:txBody>
          <a:bodyPr wrap="square" lIns="0" tIns="0" rIns="0" bIns="0" rtlCol="0">
            <a:noAutofit/>
          </a:bodyPr>
          <a:lstStyle/>
          <a:p>
            <a:endParaRPr/>
          </a:p>
        </p:txBody>
      </p:sp>
      <p:sp>
        <p:nvSpPr>
          <p:cNvPr id="11" name="object 11"/>
          <p:cNvSpPr/>
          <p:nvPr/>
        </p:nvSpPr>
        <p:spPr>
          <a:xfrm>
            <a:off x="4358147" y="2014781"/>
            <a:ext cx="64528" cy="119976"/>
          </a:xfrm>
          <a:custGeom>
            <a:avLst/>
            <a:gdLst/>
            <a:ahLst/>
            <a:cxnLst/>
            <a:rect l="l" t="t" r="r" b="b"/>
            <a:pathLst>
              <a:path w="64528" h="119976">
                <a:moveTo>
                  <a:pt x="64528" y="119976"/>
                </a:moveTo>
                <a:lnTo>
                  <a:pt x="0" y="59982"/>
                </a:lnTo>
                <a:lnTo>
                  <a:pt x="64528" y="0"/>
                </a:lnTo>
              </a:path>
            </a:pathLst>
          </a:custGeom>
          <a:ln w="25400">
            <a:solidFill>
              <a:srgbClr val="FFFFFF"/>
            </a:solidFill>
          </a:ln>
        </p:spPr>
        <p:txBody>
          <a:bodyPr wrap="square" lIns="0" tIns="0" rIns="0" bIns="0" rtlCol="0">
            <a:noAutofit/>
          </a:bodyPr>
          <a:lstStyle/>
          <a:p>
            <a:endParaRPr/>
          </a:p>
        </p:txBody>
      </p:sp>
      <p:sp>
        <p:nvSpPr>
          <p:cNvPr id="12" name="object 12"/>
          <p:cNvSpPr/>
          <p:nvPr/>
        </p:nvSpPr>
        <p:spPr>
          <a:xfrm>
            <a:off x="6269324" y="2014777"/>
            <a:ext cx="64528" cy="119976"/>
          </a:xfrm>
          <a:custGeom>
            <a:avLst/>
            <a:gdLst/>
            <a:ahLst/>
            <a:cxnLst/>
            <a:rect l="l" t="t" r="r" b="b"/>
            <a:pathLst>
              <a:path w="64528" h="119976">
                <a:moveTo>
                  <a:pt x="0" y="0"/>
                </a:moveTo>
                <a:lnTo>
                  <a:pt x="64528" y="59994"/>
                </a:lnTo>
                <a:lnTo>
                  <a:pt x="0" y="119976"/>
                </a:lnTo>
              </a:path>
            </a:pathLst>
          </a:custGeom>
          <a:ln w="25400">
            <a:solidFill>
              <a:srgbClr val="FFFFFF"/>
            </a:solidFill>
          </a:ln>
        </p:spPr>
        <p:txBody>
          <a:bodyPr wrap="square" lIns="0" tIns="0" rIns="0" bIns="0" rtlCol="0">
            <a:noAutofit/>
          </a:bodyPr>
          <a:lstStyle/>
          <a:p>
            <a:endParaRPr/>
          </a:p>
        </p:txBody>
      </p:sp>
      <p:sp>
        <p:nvSpPr>
          <p:cNvPr id="13" name="object 13"/>
          <p:cNvSpPr/>
          <p:nvPr/>
        </p:nvSpPr>
        <p:spPr>
          <a:xfrm>
            <a:off x="7144500" y="2912418"/>
            <a:ext cx="0" cy="1744700"/>
          </a:xfrm>
          <a:custGeom>
            <a:avLst/>
            <a:gdLst/>
            <a:ahLst/>
            <a:cxnLst/>
            <a:rect l="l" t="t" r="r" b="b"/>
            <a:pathLst>
              <a:path h="1744700">
                <a:moveTo>
                  <a:pt x="0" y="0"/>
                </a:moveTo>
                <a:lnTo>
                  <a:pt x="0" y="1744700"/>
                </a:lnTo>
              </a:path>
            </a:pathLst>
          </a:custGeom>
          <a:ln w="25400">
            <a:solidFill>
              <a:srgbClr val="FFFFFF"/>
            </a:solidFill>
            <a:prstDash val="lgDash"/>
          </a:ln>
        </p:spPr>
        <p:txBody>
          <a:bodyPr wrap="square" lIns="0" tIns="0" rIns="0" bIns="0" rtlCol="0">
            <a:noAutofit/>
          </a:bodyPr>
          <a:lstStyle/>
          <a:p>
            <a:endParaRPr/>
          </a:p>
        </p:txBody>
      </p:sp>
      <p:sp>
        <p:nvSpPr>
          <p:cNvPr id="14" name="object 14"/>
          <p:cNvSpPr/>
          <p:nvPr/>
        </p:nvSpPr>
        <p:spPr>
          <a:xfrm>
            <a:off x="7084509" y="2912417"/>
            <a:ext cx="119976" cy="64528"/>
          </a:xfrm>
          <a:custGeom>
            <a:avLst/>
            <a:gdLst/>
            <a:ahLst/>
            <a:cxnLst/>
            <a:rect l="l" t="t" r="r" b="b"/>
            <a:pathLst>
              <a:path w="119976" h="64528">
                <a:moveTo>
                  <a:pt x="0" y="64528"/>
                </a:moveTo>
                <a:lnTo>
                  <a:pt x="59994" y="0"/>
                </a:lnTo>
                <a:lnTo>
                  <a:pt x="119976" y="64528"/>
                </a:lnTo>
              </a:path>
            </a:pathLst>
          </a:custGeom>
          <a:ln w="25400">
            <a:solidFill>
              <a:srgbClr val="FFFFFF"/>
            </a:solidFill>
          </a:ln>
        </p:spPr>
        <p:txBody>
          <a:bodyPr wrap="square" lIns="0" tIns="0" rIns="0" bIns="0" rtlCol="0">
            <a:noAutofit/>
          </a:bodyPr>
          <a:lstStyle/>
          <a:p>
            <a:endParaRPr/>
          </a:p>
        </p:txBody>
      </p:sp>
      <p:sp>
        <p:nvSpPr>
          <p:cNvPr id="15" name="object 15"/>
          <p:cNvSpPr/>
          <p:nvPr/>
        </p:nvSpPr>
        <p:spPr>
          <a:xfrm>
            <a:off x="7084513" y="4592592"/>
            <a:ext cx="119976" cy="64528"/>
          </a:xfrm>
          <a:custGeom>
            <a:avLst/>
            <a:gdLst/>
            <a:ahLst/>
            <a:cxnLst/>
            <a:rect l="l" t="t" r="r" b="b"/>
            <a:pathLst>
              <a:path w="119976" h="64528">
                <a:moveTo>
                  <a:pt x="119976" y="0"/>
                </a:moveTo>
                <a:lnTo>
                  <a:pt x="59982" y="64528"/>
                </a:lnTo>
                <a:lnTo>
                  <a:pt x="0" y="0"/>
                </a:lnTo>
              </a:path>
            </a:pathLst>
          </a:custGeom>
          <a:ln w="25400">
            <a:solidFill>
              <a:srgbClr val="FFFFFF"/>
            </a:solidFill>
          </a:ln>
        </p:spPr>
        <p:txBody>
          <a:bodyPr wrap="square" lIns="0" tIns="0" rIns="0" bIns="0" rtlCol="0">
            <a:noAutofit/>
          </a:bodyPr>
          <a:lstStyle/>
          <a:p>
            <a:endParaRPr/>
          </a:p>
        </p:txBody>
      </p:sp>
      <p:sp>
        <p:nvSpPr>
          <p:cNvPr id="16" name="object 16"/>
          <p:cNvSpPr/>
          <p:nvPr/>
        </p:nvSpPr>
        <p:spPr>
          <a:xfrm>
            <a:off x="4079579" y="4326505"/>
            <a:ext cx="493839" cy="502081"/>
          </a:xfrm>
          <a:custGeom>
            <a:avLst/>
            <a:gdLst/>
            <a:ahLst/>
            <a:cxnLst/>
            <a:rect l="l" t="t" r="r" b="b"/>
            <a:pathLst>
              <a:path w="493839" h="502081">
                <a:moveTo>
                  <a:pt x="0" y="502081"/>
                </a:moveTo>
                <a:lnTo>
                  <a:pt x="493839" y="0"/>
                </a:lnTo>
              </a:path>
            </a:pathLst>
          </a:custGeom>
          <a:ln w="25400">
            <a:solidFill>
              <a:srgbClr val="FFFFFF"/>
            </a:solidFill>
            <a:prstDash val="lgDash"/>
          </a:ln>
        </p:spPr>
        <p:txBody>
          <a:bodyPr wrap="square" lIns="0" tIns="0" rIns="0" bIns="0" rtlCol="0">
            <a:noAutofit/>
          </a:bodyPr>
          <a:lstStyle/>
          <a:p>
            <a:endParaRPr/>
          </a:p>
        </p:txBody>
      </p:sp>
      <p:sp>
        <p:nvSpPr>
          <p:cNvPr id="17" name="object 17"/>
          <p:cNvSpPr/>
          <p:nvPr/>
        </p:nvSpPr>
        <p:spPr>
          <a:xfrm>
            <a:off x="4079582" y="4740514"/>
            <a:ext cx="88011" cy="88074"/>
          </a:xfrm>
          <a:custGeom>
            <a:avLst/>
            <a:gdLst/>
            <a:ahLst/>
            <a:cxnLst/>
            <a:rect l="l" t="t" r="r" b="b"/>
            <a:pathLst>
              <a:path w="88011" h="88074">
                <a:moveTo>
                  <a:pt x="88011" y="84137"/>
                </a:moveTo>
                <a:lnTo>
                  <a:pt x="0" y="88074"/>
                </a:lnTo>
                <a:lnTo>
                  <a:pt x="2476" y="0"/>
                </a:lnTo>
              </a:path>
            </a:pathLst>
          </a:custGeom>
          <a:ln w="25400">
            <a:solidFill>
              <a:srgbClr val="FFFFFF"/>
            </a:solidFill>
          </a:ln>
        </p:spPr>
        <p:txBody>
          <a:bodyPr wrap="square" lIns="0" tIns="0" rIns="0" bIns="0" rtlCol="0">
            <a:noAutofit/>
          </a:bodyPr>
          <a:lstStyle/>
          <a:p>
            <a:endParaRPr/>
          </a:p>
        </p:txBody>
      </p:sp>
      <p:sp>
        <p:nvSpPr>
          <p:cNvPr id="18" name="object 18"/>
          <p:cNvSpPr/>
          <p:nvPr/>
        </p:nvSpPr>
        <p:spPr>
          <a:xfrm>
            <a:off x="4485404" y="4326503"/>
            <a:ext cx="88011" cy="88074"/>
          </a:xfrm>
          <a:custGeom>
            <a:avLst/>
            <a:gdLst/>
            <a:ahLst/>
            <a:cxnLst/>
            <a:rect l="l" t="t" r="r" b="b"/>
            <a:pathLst>
              <a:path w="88011" h="88074">
                <a:moveTo>
                  <a:pt x="0" y="3937"/>
                </a:moveTo>
                <a:lnTo>
                  <a:pt x="88011" y="0"/>
                </a:lnTo>
                <a:lnTo>
                  <a:pt x="85534" y="88074"/>
                </a:lnTo>
              </a:path>
            </a:pathLst>
          </a:custGeom>
          <a:ln w="25400">
            <a:solidFill>
              <a:srgbClr val="FFFFFF"/>
            </a:solidFill>
          </a:ln>
        </p:spPr>
        <p:txBody>
          <a:bodyPr wrap="square" lIns="0" tIns="0" rIns="0" bIns="0" rtlCol="0">
            <a:noAutofit/>
          </a:bodyPr>
          <a:lstStyle/>
          <a:p>
            <a:endParaRPr/>
          </a:p>
        </p:txBody>
      </p:sp>
      <p:sp>
        <p:nvSpPr>
          <p:cNvPr id="19" name="object 19"/>
          <p:cNvSpPr/>
          <p:nvPr/>
        </p:nvSpPr>
        <p:spPr>
          <a:xfrm>
            <a:off x="6146193" y="4301502"/>
            <a:ext cx="459409" cy="544131"/>
          </a:xfrm>
          <a:custGeom>
            <a:avLst/>
            <a:gdLst/>
            <a:ahLst/>
            <a:cxnLst/>
            <a:rect l="l" t="t" r="r" b="b"/>
            <a:pathLst>
              <a:path w="459409" h="544131">
                <a:moveTo>
                  <a:pt x="459409" y="544131"/>
                </a:moveTo>
                <a:lnTo>
                  <a:pt x="0" y="0"/>
                </a:lnTo>
              </a:path>
            </a:pathLst>
          </a:custGeom>
          <a:ln w="25400">
            <a:solidFill>
              <a:srgbClr val="FFFFFF"/>
            </a:solidFill>
            <a:prstDash val="lgDash"/>
          </a:ln>
        </p:spPr>
        <p:txBody>
          <a:bodyPr wrap="square" lIns="0" tIns="0" rIns="0" bIns="0" rtlCol="0">
            <a:noAutofit/>
          </a:bodyPr>
          <a:lstStyle/>
          <a:p>
            <a:endParaRPr/>
          </a:p>
        </p:txBody>
      </p:sp>
      <p:sp>
        <p:nvSpPr>
          <p:cNvPr id="20" name="object 20"/>
          <p:cNvSpPr/>
          <p:nvPr/>
        </p:nvSpPr>
        <p:spPr>
          <a:xfrm>
            <a:off x="6518133" y="4757630"/>
            <a:ext cx="91681" cy="87998"/>
          </a:xfrm>
          <a:custGeom>
            <a:avLst/>
            <a:gdLst/>
            <a:ahLst/>
            <a:cxnLst/>
            <a:rect l="l" t="t" r="r" b="b"/>
            <a:pathLst>
              <a:path w="91681" h="87998">
                <a:moveTo>
                  <a:pt x="91681" y="0"/>
                </a:moveTo>
                <a:lnTo>
                  <a:pt x="87464" y="87998"/>
                </a:lnTo>
                <a:lnTo>
                  <a:pt x="0" y="77406"/>
                </a:lnTo>
              </a:path>
            </a:pathLst>
          </a:custGeom>
          <a:ln w="25400">
            <a:solidFill>
              <a:srgbClr val="FFFFFF"/>
            </a:solidFill>
          </a:ln>
        </p:spPr>
        <p:txBody>
          <a:bodyPr wrap="square" lIns="0" tIns="0" rIns="0" bIns="0" rtlCol="0">
            <a:noAutofit/>
          </a:bodyPr>
          <a:lstStyle/>
          <a:p>
            <a:endParaRPr/>
          </a:p>
        </p:txBody>
      </p:sp>
      <p:sp>
        <p:nvSpPr>
          <p:cNvPr id="21" name="object 21"/>
          <p:cNvSpPr/>
          <p:nvPr/>
        </p:nvSpPr>
        <p:spPr>
          <a:xfrm>
            <a:off x="6141985" y="4301509"/>
            <a:ext cx="91681" cy="87998"/>
          </a:xfrm>
          <a:custGeom>
            <a:avLst/>
            <a:gdLst/>
            <a:ahLst/>
            <a:cxnLst/>
            <a:rect l="l" t="t" r="r" b="b"/>
            <a:pathLst>
              <a:path w="91681" h="87998">
                <a:moveTo>
                  <a:pt x="0" y="87998"/>
                </a:moveTo>
                <a:lnTo>
                  <a:pt x="4216" y="0"/>
                </a:lnTo>
                <a:lnTo>
                  <a:pt x="91681" y="10591"/>
                </a:lnTo>
              </a:path>
            </a:pathLst>
          </a:custGeom>
          <a:ln w="25400">
            <a:solidFill>
              <a:srgbClr val="FFFFFF"/>
            </a:solidFill>
          </a:ln>
        </p:spPr>
        <p:txBody>
          <a:bodyPr wrap="square" lIns="0" tIns="0" rIns="0" bIns="0" rtlCol="0">
            <a:noAutofit/>
          </a:bodyPr>
          <a:lstStyle/>
          <a:p>
            <a:endParaRPr/>
          </a:p>
        </p:txBody>
      </p:sp>
      <p:sp>
        <p:nvSpPr>
          <p:cNvPr id="22" name="object 22"/>
          <p:cNvSpPr/>
          <p:nvPr/>
        </p:nvSpPr>
        <p:spPr>
          <a:xfrm>
            <a:off x="4115429" y="2677326"/>
            <a:ext cx="524941" cy="545744"/>
          </a:xfrm>
          <a:custGeom>
            <a:avLst/>
            <a:gdLst/>
            <a:ahLst/>
            <a:cxnLst/>
            <a:rect l="l" t="t" r="r" b="b"/>
            <a:pathLst>
              <a:path w="524941" h="545744">
                <a:moveTo>
                  <a:pt x="0" y="0"/>
                </a:moveTo>
                <a:lnTo>
                  <a:pt x="524941" y="545744"/>
                </a:lnTo>
              </a:path>
            </a:pathLst>
          </a:custGeom>
          <a:ln w="25400">
            <a:solidFill>
              <a:srgbClr val="FFFFFF"/>
            </a:solidFill>
            <a:prstDash val="lgDash"/>
          </a:ln>
        </p:spPr>
        <p:txBody>
          <a:bodyPr wrap="square" lIns="0" tIns="0" rIns="0" bIns="0" rtlCol="0">
            <a:noAutofit/>
          </a:bodyPr>
          <a:lstStyle/>
          <a:p>
            <a:endParaRPr/>
          </a:p>
        </p:txBody>
      </p:sp>
      <p:sp>
        <p:nvSpPr>
          <p:cNvPr id="23" name="object 23"/>
          <p:cNvSpPr/>
          <p:nvPr/>
        </p:nvSpPr>
        <p:spPr>
          <a:xfrm>
            <a:off x="4115425" y="2677330"/>
            <a:ext cx="87972" cy="88087"/>
          </a:xfrm>
          <a:custGeom>
            <a:avLst/>
            <a:gdLst/>
            <a:ahLst/>
            <a:cxnLst/>
            <a:rect l="l" t="t" r="r" b="b"/>
            <a:pathLst>
              <a:path w="87972" h="88087">
                <a:moveTo>
                  <a:pt x="1498" y="88087"/>
                </a:moveTo>
                <a:lnTo>
                  <a:pt x="0" y="0"/>
                </a:lnTo>
                <a:lnTo>
                  <a:pt x="87972" y="4914"/>
                </a:lnTo>
              </a:path>
            </a:pathLst>
          </a:custGeom>
          <a:ln w="25400">
            <a:solidFill>
              <a:srgbClr val="FFFFFF"/>
            </a:solidFill>
          </a:ln>
        </p:spPr>
        <p:txBody>
          <a:bodyPr wrap="square" lIns="0" tIns="0" rIns="0" bIns="0" rtlCol="0">
            <a:noAutofit/>
          </a:bodyPr>
          <a:lstStyle/>
          <a:p>
            <a:endParaRPr/>
          </a:p>
        </p:txBody>
      </p:sp>
      <p:sp>
        <p:nvSpPr>
          <p:cNvPr id="24" name="object 24"/>
          <p:cNvSpPr/>
          <p:nvPr/>
        </p:nvSpPr>
        <p:spPr>
          <a:xfrm>
            <a:off x="4552401" y="3134984"/>
            <a:ext cx="87972" cy="88087"/>
          </a:xfrm>
          <a:custGeom>
            <a:avLst/>
            <a:gdLst/>
            <a:ahLst/>
            <a:cxnLst/>
            <a:rect l="l" t="t" r="r" b="b"/>
            <a:pathLst>
              <a:path w="87972" h="88087">
                <a:moveTo>
                  <a:pt x="86474" y="0"/>
                </a:moveTo>
                <a:lnTo>
                  <a:pt x="87972" y="88087"/>
                </a:lnTo>
                <a:lnTo>
                  <a:pt x="0" y="83172"/>
                </a:lnTo>
              </a:path>
            </a:pathLst>
          </a:custGeom>
          <a:ln w="25400">
            <a:solidFill>
              <a:srgbClr val="FFFFFF"/>
            </a:solidFill>
          </a:ln>
        </p:spPr>
        <p:txBody>
          <a:bodyPr wrap="square" lIns="0" tIns="0" rIns="0" bIns="0" rtlCol="0">
            <a:noAutofit/>
          </a:bodyPr>
          <a:lstStyle/>
          <a:p>
            <a:endParaRPr/>
          </a:p>
        </p:txBody>
      </p:sp>
      <p:sp>
        <p:nvSpPr>
          <p:cNvPr id="25" name="object 25"/>
          <p:cNvSpPr/>
          <p:nvPr/>
        </p:nvSpPr>
        <p:spPr>
          <a:xfrm>
            <a:off x="6084628" y="2677326"/>
            <a:ext cx="524941" cy="545744"/>
          </a:xfrm>
          <a:custGeom>
            <a:avLst/>
            <a:gdLst/>
            <a:ahLst/>
            <a:cxnLst/>
            <a:rect l="l" t="t" r="r" b="b"/>
            <a:pathLst>
              <a:path w="524941" h="545744">
                <a:moveTo>
                  <a:pt x="524941" y="0"/>
                </a:moveTo>
                <a:lnTo>
                  <a:pt x="0" y="545744"/>
                </a:lnTo>
              </a:path>
            </a:pathLst>
          </a:custGeom>
          <a:ln w="25400">
            <a:solidFill>
              <a:srgbClr val="FFFFFF"/>
            </a:solidFill>
            <a:prstDash val="lgDash"/>
          </a:ln>
        </p:spPr>
        <p:txBody>
          <a:bodyPr wrap="square" lIns="0" tIns="0" rIns="0" bIns="0" rtlCol="0">
            <a:noAutofit/>
          </a:bodyPr>
          <a:lstStyle/>
          <a:p>
            <a:endParaRPr/>
          </a:p>
        </p:txBody>
      </p:sp>
      <p:sp>
        <p:nvSpPr>
          <p:cNvPr id="26" name="object 26"/>
          <p:cNvSpPr/>
          <p:nvPr/>
        </p:nvSpPr>
        <p:spPr>
          <a:xfrm>
            <a:off x="6521603" y="2677328"/>
            <a:ext cx="87960" cy="88087"/>
          </a:xfrm>
          <a:custGeom>
            <a:avLst/>
            <a:gdLst/>
            <a:ahLst/>
            <a:cxnLst/>
            <a:rect l="l" t="t" r="r" b="b"/>
            <a:pathLst>
              <a:path w="87960" h="88087">
                <a:moveTo>
                  <a:pt x="0" y="4914"/>
                </a:moveTo>
                <a:lnTo>
                  <a:pt x="87960" y="0"/>
                </a:lnTo>
                <a:lnTo>
                  <a:pt x="86474" y="88087"/>
                </a:lnTo>
              </a:path>
            </a:pathLst>
          </a:custGeom>
          <a:ln w="25400">
            <a:solidFill>
              <a:srgbClr val="FFFFFF"/>
            </a:solidFill>
          </a:ln>
        </p:spPr>
        <p:txBody>
          <a:bodyPr wrap="square" lIns="0" tIns="0" rIns="0" bIns="0" rtlCol="0">
            <a:noAutofit/>
          </a:bodyPr>
          <a:lstStyle/>
          <a:p>
            <a:endParaRPr/>
          </a:p>
        </p:txBody>
      </p:sp>
      <p:sp>
        <p:nvSpPr>
          <p:cNvPr id="27" name="object 27"/>
          <p:cNvSpPr/>
          <p:nvPr/>
        </p:nvSpPr>
        <p:spPr>
          <a:xfrm>
            <a:off x="6084635" y="3134986"/>
            <a:ext cx="87960" cy="88087"/>
          </a:xfrm>
          <a:custGeom>
            <a:avLst/>
            <a:gdLst/>
            <a:ahLst/>
            <a:cxnLst/>
            <a:rect l="l" t="t" r="r" b="b"/>
            <a:pathLst>
              <a:path w="87960" h="88087">
                <a:moveTo>
                  <a:pt x="87960" y="83172"/>
                </a:moveTo>
                <a:lnTo>
                  <a:pt x="0" y="88087"/>
                </a:lnTo>
                <a:lnTo>
                  <a:pt x="1485" y="0"/>
                </a:lnTo>
              </a:path>
            </a:pathLst>
          </a:custGeom>
          <a:ln w="25400">
            <a:solidFill>
              <a:srgbClr val="FFFFFF"/>
            </a:solidFill>
          </a:ln>
        </p:spPr>
        <p:txBody>
          <a:bodyPr wrap="square" lIns="0" tIns="0" rIns="0" bIns="0" rtlCol="0">
            <a:noAutofit/>
          </a:bodyPr>
          <a:lstStyle/>
          <a:p>
            <a:endParaRPr/>
          </a:p>
        </p:txBody>
      </p:sp>
      <p:sp>
        <p:nvSpPr>
          <p:cNvPr id="28" name="object 28"/>
          <p:cNvSpPr/>
          <p:nvPr/>
        </p:nvSpPr>
        <p:spPr>
          <a:xfrm>
            <a:off x="4453501" y="2893771"/>
            <a:ext cx="1799996" cy="1799996"/>
          </a:xfrm>
          <a:custGeom>
            <a:avLst/>
            <a:gdLst/>
            <a:ahLst/>
            <a:cxnLst/>
            <a:rect l="l" t="t" r="r" b="b"/>
            <a:pathLst>
              <a:path w="1799996" h="1799996">
                <a:moveTo>
                  <a:pt x="899998" y="0"/>
                </a:moveTo>
                <a:lnTo>
                  <a:pt x="826184" y="2983"/>
                </a:lnTo>
                <a:lnTo>
                  <a:pt x="754014" y="11779"/>
                </a:lnTo>
                <a:lnTo>
                  <a:pt x="683719" y="26156"/>
                </a:lnTo>
                <a:lnTo>
                  <a:pt x="615530" y="45882"/>
                </a:lnTo>
                <a:lnTo>
                  <a:pt x="549679" y="70726"/>
                </a:lnTo>
                <a:lnTo>
                  <a:pt x="486398" y="100456"/>
                </a:lnTo>
                <a:lnTo>
                  <a:pt x="425918" y="134841"/>
                </a:lnTo>
                <a:lnTo>
                  <a:pt x="368472" y="173648"/>
                </a:lnTo>
                <a:lnTo>
                  <a:pt x="314290" y="216646"/>
                </a:lnTo>
                <a:lnTo>
                  <a:pt x="263604" y="263604"/>
                </a:lnTo>
                <a:lnTo>
                  <a:pt x="216646" y="314290"/>
                </a:lnTo>
                <a:lnTo>
                  <a:pt x="173648" y="368472"/>
                </a:lnTo>
                <a:lnTo>
                  <a:pt x="134841" y="425918"/>
                </a:lnTo>
                <a:lnTo>
                  <a:pt x="100456" y="486398"/>
                </a:lnTo>
                <a:lnTo>
                  <a:pt x="70726" y="549679"/>
                </a:lnTo>
                <a:lnTo>
                  <a:pt x="45882" y="615530"/>
                </a:lnTo>
                <a:lnTo>
                  <a:pt x="26156" y="683719"/>
                </a:lnTo>
                <a:lnTo>
                  <a:pt x="11779" y="754014"/>
                </a:lnTo>
                <a:lnTo>
                  <a:pt x="2983" y="826184"/>
                </a:lnTo>
                <a:lnTo>
                  <a:pt x="0" y="899998"/>
                </a:lnTo>
                <a:lnTo>
                  <a:pt x="2983" y="973811"/>
                </a:lnTo>
                <a:lnTo>
                  <a:pt x="11779" y="1045981"/>
                </a:lnTo>
                <a:lnTo>
                  <a:pt x="26156" y="1116277"/>
                </a:lnTo>
                <a:lnTo>
                  <a:pt x="45882" y="1184466"/>
                </a:lnTo>
                <a:lnTo>
                  <a:pt x="70726" y="1250316"/>
                </a:lnTo>
                <a:lnTo>
                  <a:pt x="100456" y="1313598"/>
                </a:lnTo>
                <a:lnTo>
                  <a:pt x="134841" y="1374077"/>
                </a:lnTo>
                <a:lnTo>
                  <a:pt x="173648" y="1431524"/>
                </a:lnTo>
                <a:lnTo>
                  <a:pt x="216646" y="1485706"/>
                </a:lnTo>
                <a:lnTo>
                  <a:pt x="263604" y="1536392"/>
                </a:lnTo>
                <a:lnTo>
                  <a:pt x="314290" y="1583349"/>
                </a:lnTo>
                <a:lnTo>
                  <a:pt x="368472" y="1626348"/>
                </a:lnTo>
                <a:lnTo>
                  <a:pt x="425918" y="1665155"/>
                </a:lnTo>
                <a:lnTo>
                  <a:pt x="486398" y="1699539"/>
                </a:lnTo>
                <a:lnTo>
                  <a:pt x="549679" y="1729269"/>
                </a:lnTo>
                <a:lnTo>
                  <a:pt x="615530" y="1754113"/>
                </a:lnTo>
                <a:lnTo>
                  <a:pt x="683719" y="1773839"/>
                </a:lnTo>
                <a:lnTo>
                  <a:pt x="754014" y="1788216"/>
                </a:lnTo>
                <a:lnTo>
                  <a:pt x="826184" y="1797012"/>
                </a:lnTo>
                <a:lnTo>
                  <a:pt x="899998" y="1799996"/>
                </a:lnTo>
                <a:lnTo>
                  <a:pt x="973811" y="1797012"/>
                </a:lnTo>
                <a:lnTo>
                  <a:pt x="1045981" y="1788216"/>
                </a:lnTo>
                <a:lnTo>
                  <a:pt x="1116277" y="1773839"/>
                </a:lnTo>
                <a:lnTo>
                  <a:pt x="1184466" y="1754113"/>
                </a:lnTo>
                <a:lnTo>
                  <a:pt x="1250316" y="1729269"/>
                </a:lnTo>
                <a:lnTo>
                  <a:pt x="1313598" y="1699539"/>
                </a:lnTo>
                <a:lnTo>
                  <a:pt x="1374077" y="1665155"/>
                </a:lnTo>
                <a:lnTo>
                  <a:pt x="1431524" y="1626348"/>
                </a:lnTo>
                <a:lnTo>
                  <a:pt x="1485706" y="1583349"/>
                </a:lnTo>
                <a:lnTo>
                  <a:pt x="1536392" y="1536392"/>
                </a:lnTo>
                <a:lnTo>
                  <a:pt x="1583349" y="1485706"/>
                </a:lnTo>
                <a:lnTo>
                  <a:pt x="1626348" y="1431524"/>
                </a:lnTo>
                <a:lnTo>
                  <a:pt x="1665155" y="1374077"/>
                </a:lnTo>
                <a:lnTo>
                  <a:pt x="1699539" y="1313598"/>
                </a:lnTo>
                <a:lnTo>
                  <a:pt x="1729269" y="1250316"/>
                </a:lnTo>
                <a:lnTo>
                  <a:pt x="1754113" y="1184466"/>
                </a:lnTo>
                <a:lnTo>
                  <a:pt x="1773839" y="1116277"/>
                </a:lnTo>
                <a:lnTo>
                  <a:pt x="1788216" y="1045981"/>
                </a:lnTo>
                <a:lnTo>
                  <a:pt x="1797012" y="973811"/>
                </a:lnTo>
                <a:lnTo>
                  <a:pt x="1799996" y="899998"/>
                </a:lnTo>
                <a:lnTo>
                  <a:pt x="1797012" y="826184"/>
                </a:lnTo>
                <a:lnTo>
                  <a:pt x="1788216" y="754014"/>
                </a:lnTo>
                <a:lnTo>
                  <a:pt x="1773839" y="683719"/>
                </a:lnTo>
                <a:lnTo>
                  <a:pt x="1754113" y="615530"/>
                </a:lnTo>
                <a:lnTo>
                  <a:pt x="1729269" y="549679"/>
                </a:lnTo>
                <a:lnTo>
                  <a:pt x="1699539" y="486398"/>
                </a:lnTo>
                <a:lnTo>
                  <a:pt x="1665155" y="425918"/>
                </a:lnTo>
                <a:lnTo>
                  <a:pt x="1626348" y="368472"/>
                </a:lnTo>
                <a:lnTo>
                  <a:pt x="1583349" y="314290"/>
                </a:lnTo>
                <a:lnTo>
                  <a:pt x="1536392" y="263604"/>
                </a:lnTo>
                <a:lnTo>
                  <a:pt x="1485706" y="216646"/>
                </a:lnTo>
                <a:lnTo>
                  <a:pt x="1431524" y="173648"/>
                </a:lnTo>
                <a:lnTo>
                  <a:pt x="1374077" y="134841"/>
                </a:lnTo>
                <a:lnTo>
                  <a:pt x="1313598" y="100456"/>
                </a:lnTo>
                <a:lnTo>
                  <a:pt x="1250316" y="70726"/>
                </a:lnTo>
                <a:lnTo>
                  <a:pt x="1184466" y="45882"/>
                </a:lnTo>
                <a:lnTo>
                  <a:pt x="1116277" y="26156"/>
                </a:lnTo>
                <a:lnTo>
                  <a:pt x="1045981" y="11779"/>
                </a:lnTo>
                <a:lnTo>
                  <a:pt x="973811" y="2983"/>
                </a:lnTo>
                <a:lnTo>
                  <a:pt x="899998" y="0"/>
                </a:lnTo>
                <a:close/>
              </a:path>
            </a:pathLst>
          </a:custGeom>
          <a:solidFill>
            <a:srgbClr val="FFE650"/>
          </a:solidFill>
        </p:spPr>
        <p:txBody>
          <a:bodyPr wrap="square" lIns="0" tIns="0" rIns="0" bIns="0" rtlCol="0">
            <a:noAutofit/>
          </a:bodyPr>
          <a:lstStyle/>
          <a:p>
            <a:endParaRPr/>
          </a:p>
        </p:txBody>
      </p:sp>
      <p:sp>
        <p:nvSpPr>
          <p:cNvPr id="29" name="object 29"/>
          <p:cNvSpPr/>
          <p:nvPr/>
        </p:nvSpPr>
        <p:spPr>
          <a:xfrm>
            <a:off x="6412492" y="1309773"/>
            <a:ext cx="1583994" cy="1583994"/>
          </a:xfrm>
          <a:custGeom>
            <a:avLst/>
            <a:gdLst/>
            <a:ahLst/>
            <a:cxnLst/>
            <a:rect l="l" t="t" r="r" b="b"/>
            <a:pathLst>
              <a:path w="1583994" h="1583994">
                <a:moveTo>
                  <a:pt x="791997" y="0"/>
                </a:moveTo>
                <a:lnTo>
                  <a:pt x="727040" y="2625"/>
                </a:lnTo>
                <a:lnTo>
                  <a:pt x="663530" y="10365"/>
                </a:lnTo>
                <a:lnTo>
                  <a:pt x="601669" y="23017"/>
                </a:lnTo>
                <a:lnTo>
                  <a:pt x="541662" y="40376"/>
                </a:lnTo>
                <a:lnTo>
                  <a:pt x="483714" y="62238"/>
                </a:lnTo>
                <a:lnTo>
                  <a:pt x="428026" y="88400"/>
                </a:lnTo>
                <a:lnTo>
                  <a:pt x="374804" y="118658"/>
                </a:lnTo>
                <a:lnTo>
                  <a:pt x="324251" y="152808"/>
                </a:lnTo>
                <a:lnTo>
                  <a:pt x="276571" y="190646"/>
                </a:lnTo>
                <a:lnTo>
                  <a:pt x="231968" y="231968"/>
                </a:lnTo>
                <a:lnTo>
                  <a:pt x="190646" y="276571"/>
                </a:lnTo>
                <a:lnTo>
                  <a:pt x="152808" y="324251"/>
                </a:lnTo>
                <a:lnTo>
                  <a:pt x="118658" y="374804"/>
                </a:lnTo>
                <a:lnTo>
                  <a:pt x="88400" y="428026"/>
                </a:lnTo>
                <a:lnTo>
                  <a:pt x="62238" y="483714"/>
                </a:lnTo>
                <a:lnTo>
                  <a:pt x="40376" y="541662"/>
                </a:lnTo>
                <a:lnTo>
                  <a:pt x="23017" y="601669"/>
                </a:lnTo>
                <a:lnTo>
                  <a:pt x="10365" y="663530"/>
                </a:lnTo>
                <a:lnTo>
                  <a:pt x="2625" y="727040"/>
                </a:lnTo>
                <a:lnTo>
                  <a:pt x="0" y="791997"/>
                </a:lnTo>
                <a:lnTo>
                  <a:pt x="2625" y="856952"/>
                </a:lnTo>
                <a:lnTo>
                  <a:pt x="10365" y="920461"/>
                </a:lnTo>
                <a:lnTo>
                  <a:pt x="23017" y="982321"/>
                </a:lnTo>
                <a:lnTo>
                  <a:pt x="40376" y="1042326"/>
                </a:lnTo>
                <a:lnTo>
                  <a:pt x="62238" y="1100275"/>
                </a:lnTo>
                <a:lnTo>
                  <a:pt x="88400" y="1155962"/>
                </a:lnTo>
                <a:lnTo>
                  <a:pt x="118658" y="1209184"/>
                </a:lnTo>
                <a:lnTo>
                  <a:pt x="152808" y="1259737"/>
                </a:lnTo>
                <a:lnTo>
                  <a:pt x="190646" y="1307417"/>
                </a:lnTo>
                <a:lnTo>
                  <a:pt x="231968" y="1352021"/>
                </a:lnTo>
                <a:lnTo>
                  <a:pt x="276571" y="1393344"/>
                </a:lnTo>
                <a:lnTo>
                  <a:pt x="324251" y="1431183"/>
                </a:lnTo>
                <a:lnTo>
                  <a:pt x="374804" y="1465333"/>
                </a:lnTo>
                <a:lnTo>
                  <a:pt x="428026" y="1495592"/>
                </a:lnTo>
                <a:lnTo>
                  <a:pt x="483714" y="1521754"/>
                </a:lnTo>
                <a:lnTo>
                  <a:pt x="541662" y="1543617"/>
                </a:lnTo>
                <a:lnTo>
                  <a:pt x="601669" y="1560976"/>
                </a:lnTo>
                <a:lnTo>
                  <a:pt x="663530" y="1573628"/>
                </a:lnTo>
                <a:lnTo>
                  <a:pt x="727040" y="1581369"/>
                </a:lnTo>
                <a:lnTo>
                  <a:pt x="791997" y="1583994"/>
                </a:lnTo>
                <a:lnTo>
                  <a:pt x="856954" y="1581369"/>
                </a:lnTo>
                <a:lnTo>
                  <a:pt x="920464" y="1573628"/>
                </a:lnTo>
                <a:lnTo>
                  <a:pt x="982325" y="1560976"/>
                </a:lnTo>
                <a:lnTo>
                  <a:pt x="1042331" y="1543617"/>
                </a:lnTo>
                <a:lnTo>
                  <a:pt x="1100280" y="1521754"/>
                </a:lnTo>
                <a:lnTo>
                  <a:pt x="1155968" y="1495592"/>
                </a:lnTo>
                <a:lnTo>
                  <a:pt x="1209190" y="1465333"/>
                </a:lnTo>
                <a:lnTo>
                  <a:pt x="1259743" y="1431183"/>
                </a:lnTo>
                <a:lnTo>
                  <a:pt x="1307422" y="1393344"/>
                </a:lnTo>
                <a:lnTo>
                  <a:pt x="1352026" y="1352021"/>
                </a:lnTo>
                <a:lnTo>
                  <a:pt x="1393348" y="1307417"/>
                </a:lnTo>
                <a:lnTo>
                  <a:pt x="1431186" y="1259737"/>
                </a:lnTo>
                <a:lnTo>
                  <a:pt x="1465336" y="1209184"/>
                </a:lnTo>
                <a:lnTo>
                  <a:pt x="1495594" y="1155962"/>
                </a:lnTo>
                <a:lnTo>
                  <a:pt x="1521756" y="1100275"/>
                </a:lnTo>
                <a:lnTo>
                  <a:pt x="1543618" y="1042326"/>
                </a:lnTo>
                <a:lnTo>
                  <a:pt x="1560977" y="982321"/>
                </a:lnTo>
                <a:lnTo>
                  <a:pt x="1573629" y="920461"/>
                </a:lnTo>
                <a:lnTo>
                  <a:pt x="1581369" y="856952"/>
                </a:lnTo>
                <a:lnTo>
                  <a:pt x="1583994" y="791997"/>
                </a:lnTo>
                <a:lnTo>
                  <a:pt x="1581369" y="727040"/>
                </a:lnTo>
                <a:lnTo>
                  <a:pt x="1573629" y="663530"/>
                </a:lnTo>
                <a:lnTo>
                  <a:pt x="1560977" y="601669"/>
                </a:lnTo>
                <a:lnTo>
                  <a:pt x="1543618" y="541662"/>
                </a:lnTo>
                <a:lnTo>
                  <a:pt x="1521756" y="483714"/>
                </a:lnTo>
                <a:lnTo>
                  <a:pt x="1495594" y="428026"/>
                </a:lnTo>
                <a:lnTo>
                  <a:pt x="1465336" y="374804"/>
                </a:lnTo>
                <a:lnTo>
                  <a:pt x="1431186" y="324251"/>
                </a:lnTo>
                <a:lnTo>
                  <a:pt x="1393348" y="276571"/>
                </a:lnTo>
                <a:lnTo>
                  <a:pt x="1352026" y="231968"/>
                </a:lnTo>
                <a:lnTo>
                  <a:pt x="1307422" y="190646"/>
                </a:lnTo>
                <a:lnTo>
                  <a:pt x="1259743" y="152808"/>
                </a:lnTo>
                <a:lnTo>
                  <a:pt x="1209190" y="118658"/>
                </a:lnTo>
                <a:lnTo>
                  <a:pt x="1155968" y="88400"/>
                </a:lnTo>
                <a:lnTo>
                  <a:pt x="1100280" y="62238"/>
                </a:lnTo>
                <a:lnTo>
                  <a:pt x="1042331" y="40376"/>
                </a:lnTo>
                <a:lnTo>
                  <a:pt x="982325" y="23017"/>
                </a:lnTo>
                <a:lnTo>
                  <a:pt x="920464" y="10365"/>
                </a:lnTo>
                <a:lnTo>
                  <a:pt x="856954" y="2625"/>
                </a:lnTo>
                <a:lnTo>
                  <a:pt x="791997" y="0"/>
                </a:lnTo>
                <a:close/>
              </a:path>
            </a:pathLst>
          </a:custGeom>
          <a:solidFill>
            <a:srgbClr val="F85163"/>
          </a:solidFill>
        </p:spPr>
        <p:txBody>
          <a:bodyPr wrap="square" lIns="0" tIns="0" rIns="0" bIns="0" rtlCol="0">
            <a:noAutofit/>
          </a:bodyPr>
          <a:lstStyle/>
          <a:p>
            <a:endParaRPr/>
          </a:p>
        </p:txBody>
      </p:sp>
      <p:sp>
        <p:nvSpPr>
          <p:cNvPr id="30" name="object 30"/>
          <p:cNvSpPr/>
          <p:nvPr/>
        </p:nvSpPr>
        <p:spPr>
          <a:xfrm>
            <a:off x="2755502" y="1309773"/>
            <a:ext cx="1583994" cy="1583994"/>
          </a:xfrm>
          <a:custGeom>
            <a:avLst/>
            <a:gdLst/>
            <a:ahLst/>
            <a:cxnLst/>
            <a:rect l="l" t="t" r="r" b="b"/>
            <a:pathLst>
              <a:path w="1583994" h="1583994">
                <a:moveTo>
                  <a:pt x="791997" y="0"/>
                </a:moveTo>
                <a:lnTo>
                  <a:pt x="727040" y="2625"/>
                </a:lnTo>
                <a:lnTo>
                  <a:pt x="663530" y="10365"/>
                </a:lnTo>
                <a:lnTo>
                  <a:pt x="601669" y="23017"/>
                </a:lnTo>
                <a:lnTo>
                  <a:pt x="541662" y="40376"/>
                </a:lnTo>
                <a:lnTo>
                  <a:pt x="483714" y="62238"/>
                </a:lnTo>
                <a:lnTo>
                  <a:pt x="428026" y="88400"/>
                </a:lnTo>
                <a:lnTo>
                  <a:pt x="374804" y="118658"/>
                </a:lnTo>
                <a:lnTo>
                  <a:pt x="324251" y="152808"/>
                </a:lnTo>
                <a:lnTo>
                  <a:pt x="276571" y="190646"/>
                </a:lnTo>
                <a:lnTo>
                  <a:pt x="231968" y="231968"/>
                </a:lnTo>
                <a:lnTo>
                  <a:pt x="190646" y="276571"/>
                </a:lnTo>
                <a:lnTo>
                  <a:pt x="152808" y="324251"/>
                </a:lnTo>
                <a:lnTo>
                  <a:pt x="118658" y="374804"/>
                </a:lnTo>
                <a:lnTo>
                  <a:pt x="88400" y="428026"/>
                </a:lnTo>
                <a:lnTo>
                  <a:pt x="62238" y="483714"/>
                </a:lnTo>
                <a:lnTo>
                  <a:pt x="40376" y="541662"/>
                </a:lnTo>
                <a:lnTo>
                  <a:pt x="23017" y="601669"/>
                </a:lnTo>
                <a:lnTo>
                  <a:pt x="10365" y="663530"/>
                </a:lnTo>
                <a:lnTo>
                  <a:pt x="2625" y="727040"/>
                </a:lnTo>
                <a:lnTo>
                  <a:pt x="0" y="791997"/>
                </a:lnTo>
                <a:lnTo>
                  <a:pt x="2625" y="856952"/>
                </a:lnTo>
                <a:lnTo>
                  <a:pt x="10365" y="920461"/>
                </a:lnTo>
                <a:lnTo>
                  <a:pt x="23017" y="982321"/>
                </a:lnTo>
                <a:lnTo>
                  <a:pt x="40376" y="1042326"/>
                </a:lnTo>
                <a:lnTo>
                  <a:pt x="62238" y="1100275"/>
                </a:lnTo>
                <a:lnTo>
                  <a:pt x="88400" y="1155962"/>
                </a:lnTo>
                <a:lnTo>
                  <a:pt x="118658" y="1209184"/>
                </a:lnTo>
                <a:lnTo>
                  <a:pt x="152808" y="1259737"/>
                </a:lnTo>
                <a:lnTo>
                  <a:pt x="190646" y="1307417"/>
                </a:lnTo>
                <a:lnTo>
                  <a:pt x="231968" y="1352021"/>
                </a:lnTo>
                <a:lnTo>
                  <a:pt x="276571" y="1393344"/>
                </a:lnTo>
                <a:lnTo>
                  <a:pt x="324251" y="1431183"/>
                </a:lnTo>
                <a:lnTo>
                  <a:pt x="374804" y="1465333"/>
                </a:lnTo>
                <a:lnTo>
                  <a:pt x="428026" y="1495592"/>
                </a:lnTo>
                <a:lnTo>
                  <a:pt x="483714" y="1521754"/>
                </a:lnTo>
                <a:lnTo>
                  <a:pt x="541662" y="1543617"/>
                </a:lnTo>
                <a:lnTo>
                  <a:pt x="601669" y="1560976"/>
                </a:lnTo>
                <a:lnTo>
                  <a:pt x="663530" y="1573628"/>
                </a:lnTo>
                <a:lnTo>
                  <a:pt x="727040" y="1581369"/>
                </a:lnTo>
                <a:lnTo>
                  <a:pt x="791997" y="1583994"/>
                </a:lnTo>
                <a:lnTo>
                  <a:pt x="856954" y="1581369"/>
                </a:lnTo>
                <a:lnTo>
                  <a:pt x="920464" y="1573628"/>
                </a:lnTo>
                <a:lnTo>
                  <a:pt x="982325" y="1560976"/>
                </a:lnTo>
                <a:lnTo>
                  <a:pt x="1042331" y="1543617"/>
                </a:lnTo>
                <a:lnTo>
                  <a:pt x="1100280" y="1521754"/>
                </a:lnTo>
                <a:lnTo>
                  <a:pt x="1155968" y="1495592"/>
                </a:lnTo>
                <a:lnTo>
                  <a:pt x="1209190" y="1465333"/>
                </a:lnTo>
                <a:lnTo>
                  <a:pt x="1259743" y="1431183"/>
                </a:lnTo>
                <a:lnTo>
                  <a:pt x="1307422" y="1393344"/>
                </a:lnTo>
                <a:lnTo>
                  <a:pt x="1352026" y="1352021"/>
                </a:lnTo>
                <a:lnTo>
                  <a:pt x="1393348" y="1307417"/>
                </a:lnTo>
                <a:lnTo>
                  <a:pt x="1431186" y="1259737"/>
                </a:lnTo>
                <a:lnTo>
                  <a:pt x="1465336" y="1209184"/>
                </a:lnTo>
                <a:lnTo>
                  <a:pt x="1495594" y="1155962"/>
                </a:lnTo>
                <a:lnTo>
                  <a:pt x="1521756" y="1100275"/>
                </a:lnTo>
                <a:lnTo>
                  <a:pt x="1543618" y="1042326"/>
                </a:lnTo>
                <a:lnTo>
                  <a:pt x="1560977" y="982321"/>
                </a:lnTo>
                <a:lnTo>
                  <a:pt x="1573629" y="920461"/>
                </a:lnTo>
                <a:lnTo>
                  <a:pt x="1581369" y="856952"/>
                </a:lnTo>
                <a:lnTo>
                  <a:pt x="1583994" y="791997"/>
                </a:lnTo>
                <a:lnTo>
                  <a:pt x="1581369" y="727040"/>
                </a:lnTo>
                <a:lnTo>
                  <a:pt x="1573629" y="663530"/>
                </a:lnTo>
                <a:lnTo>
                  <a:pt x="1560977" y="601669"/>
                </a:lnTo>
                <a:lnTo>
                  <a:pt x="1543618" y="541662"/>
                </a:lnTo>
                <a:lnTo>
                  <a:pt x="1521756" y="483714"/>
                </a:lnTo>
                <a:lnTo>
                  <a:pt x="1495594" y="428026"/>
                </a:lnTo>
                <a:lnTo>
                  <a:pt x="1465336" y="374804"/>
                </a:lnTo>
                <a:lnTo>
                  <a:pt x="1431186" y="324251"/>
                </a:lnTo>
                <a:lnTo>
                  <a:pt x="1393348" y="276571"/>
                </a:lnTo>
                <a:lnTo>
                  <a:pt x="1352026" y="231968"/>
                </a:lnTo>
                <a:lnTo>
                  <a:pt x="1307422" y="190646"/>
                </a:lnTo>
                <a:lnTo>
                  <a:pt x="1259743" y="152808"/>
                </a:lnTo>
                <a:lnTo>
                  <a:pt x="1209190" y="118658"/>
                </a:lnTo>
                <a:lnTo>
                  <a:pt x="1155968" y="88400"/>
                </a:lnTo>
                <a:lnTo>
                  <a:pt x="1100280" y="62238"/>
                </a:lnTo>
                <a:lnTo>
                  <a:pt x="1042331" y="40376"/>
                </a:lnTo>
                <a:lnTo>
                  <a:pt x="982325" y="23017"/>
                </a:lnTo>
                <a:lnTo>
                  <a:pt x="920464" y="10365"/>
                </a:lnTo>
                <a:lnTo>
                  <a:pt x="856954" y="2625"/>
                </a:lnTo>
                <a:lnTo>
                  <a:pt x="791997" y="0"/>
                </a:lnTo>
                <a:close/>
              </a:path>
            </a:pathLst>
          </a:custGeom>
          <a:solidFill>
            <a:srgbClr val="D2232A"/>
          </a:solidFill>
        </p:spPr>
        <p:txBody>
          <a:bodyPr wrap="square" lIns="0" tIns="0" rIns="0" bIns="0" rtlCol="0">
            <a:noAutofit/>
          </a:bodyPr>
          <a:lstStyle/>
          <a:p>
            <a:endParaRPr/>
          </a:p>
        </p:txBody>
      </p:sp>
      <p:sp>
        <p:nvSpPr>
          <p:cNvPr id="31" name="object 31"/>
          <p:cNvSpPr/>
          <p:nvPr/>
        </p:nvSpPr>
        <p:spPr>
          <a:xfrm>
            <a:off x="6352503" y="4675773"/>
            <a:ext cx="1583994" cy="1583994"/>
          </a:xfrm>
          <a:custGeom>
            <a:avLst/>
            <a:gdLst/>
            <a:ahLst/>
            <a:cxnLst/>
            <a:rect l="l" t="t" r="r" b="b"/>
            <a:pathLst>
              <a:path w="1583994" h="1583994">
                <a:moveTo>
                  <a:pt x="791997" y="0"/>
                </a:moveTo>
                <a:lnTo>
                  <a:pt x="727040" y="2625"/>
                </a:lnTo>
                <a:lnTo>
                  <a:pt x="663530" y="10365"/>
                </a:lnTo>
                <a:lnTo>
                  <a:pt x="601669" y="23017"/>
                </a:lnTo>
                <a:lnTo>
                  <a:pt x="541662" y="40376"/>
                </a:lnTo>
                <a:lnTo>
                  <a:pt x="483714" y="62238"/>
                </a:lnTo>
                <a:lnTo>
                  <a:pt x="428026" y="88400"/>
                </a:lnTo>
                <a:lnTo>
                  <a:pt x="374804" y="118658"/>
                </a:lnTo>
                <a:lnTo>
                  <a:pt x="324251" y="152808"/>
                </a:lnTo>
                <a:lnTo>
                  <a:pt x="276571" y="190646"/>
                </a:lnTo>
                <a:lnTo>
                  <a:pt x="231968" y="231968"/>
                </a:lnTo>
                <a:lnTo>
                  <a:pt x="190646" y="276571"/>
                </a:lnTo>
                <a:lnTo>
                  <a:pt x="152808" y="324251"/>
                </a:lnTo>
                <a:lnTo>
                  <a:pt x="118658" y="374804"/>
                </a:lnTo>
                <a:lnTo>
                  <a:pt x="88400" y="428026"/>
                </a:lnTo>
                <a:lnTo>
                  <a:pt x="62238" y="483714"/>
                </a:lnTo>
                <a:lnTo>
                  <a:pt x="40376" y="541662"/>
                </a:lnTo>
                <a:lnTo>
                  <a:pt x="23017" y="601669"/>
                </a:lnTo>
                <a:lnTo>
                  <a:pt x="10365" y="663530"/>
                </a:lnTo>
                <a:lnTo>
                  <a:pt x="2625" y="727040"/>
                </a:lnTo>
                <a:lnTo>
                  <a:pt x="0" y="791997"/>
                </a:lnTo>
                <a:lnTo>
                  <a:pt x="2625" y="856952"/>
                </a:lnTo>
                <a:lnTo>
                  <a:pt x="10365" y="920461"/>
                </a:lnTo>
                <a:lnTo>
                  <a:pt x="23017" y="982321"/>
                </a:lnTo>
                <a:lnTo>
                  <a:pt x="40376" y="1042326"/>
                </a:lnTo>
                <a:lnTo>
                  <a:pt x="62238" y="1100275"/>
                </a:lnTo>
                <a:lnTo>
                  <a:pt x="88400" y="1155962"/>
                </a:lnTo>
                <a:lnTo>
                  <a:pt x="118658" y="1209184"/>
                </a:lnTo>
                <a:lnTo>
                  <a:pt x="152808" y="1259737"/>
                </a:lnTo>
                <a:lnTo>
                  <a:pt x="190646" y="1307417"/>
                </a:lnTo>
                <a:lnTo>
                  <a:pt x="231968" y="1352021"/>
                </a:lnTo>
                <a:lnTo>
                  <a:pt x="276571" y="1393344"/>
                </a:lnTo>
                <a:lnTo>
                  <a:pt x="324251" y="1431183"/>
                </a:lnTo>
                <a:lnTo>
                  <a:pt x="374804" y="1465333"/>
                </a:lnTo>
                <a:lnTo>
                  <a:pt x="428026" y="1495592"/>
                </a:lnTo>
                <a:lnTo>
                  <a:pt x="483714" y="1521754"/>
                </a:lnTo>
                <a:lnTo>
                  <a:pt x="541662" y="1543617"/>
                </a:lnTo>
                <a:lnTo>
                  <a:pt x="601669" y="1560976"/>
                </a:lnTo>
                <a:lnTo>
                  <a:pt x="663530" y="1573628"/>
                </a:lnTo>
                <a:lnTo>
                  <a:pt x="727040" y="1581369"/>
                </a:lnTo>
                <a:lnTo>
                  <a:pt x="791997" y="1583994"/>
                </a:lnTo>
                <a:lnTo>
                  <a:pt x="856954" y="1581369"/>
                </a:lnTo>
                <a:lnTo>
                  <a:pt x="920464" y="1573628"/>
                </a:lnTo>
                <a:lnTo>
                  <a:pt x="982325" y="1560976"/>
                </a:lnTo>
                <a:lnTo>
                  <a:pt x="1042331" y="1543617"/>
                </a:lnTo>
                <a:lnTo>
                  <a:pt x="1100280" y="1521754"/>
                </a:lnTo>
                <a:lnTo>
                  <a:pt x="1155968" y="1495592"/>
                </a:lnTo>
                <a:lnTo>
                  <a:pt x="1209190" y="1465333"/>
                </a:lnTo>
                <a:lnTo>
                  <a:pt x="1259743" y="1431183"/>
                </a:lnTo>
                <a:lnTo>
                  <a:pt x="1307422" y="1393344"/>
                </a:lnTo>
                <a:lnTo>
                  <a:pt x="1352026" y="1352021"/>
                </a:lnTo>
                <a:lnTo>
                  <a:pt x="1393348" y="1307417"/>
                </a:lnTo>
                <a:lnTo>
                  <a:pt x="1431186" y="1259737"/>
                </a:lnTo>
                <a:lnTo>
                  <a:pt x="1465336" y="1209184"/>
                </a:lnTo>
                <a:lnTo>
                  <a:pt x="1495594" y="1155962"/>
                </a:lnTo>
                <a:lnTo>
                  <a:pt x="1521756" y="1100275"/>
                </a:lnTo>
                <a:lnTo>
                  <a:pt x="1543618" y="1042326"/>
                </a:lnTo>
                <a:lnTo>
                  <a:pt x="1560977" y="982321"/>
                </a:lnTo>
                <a:lnTo>
                  <a:pt x="1573629" y="920461"/>
                </a:lnTo>
                <a:lnTo>
                  <a:pt x="1581369" y="856952"/>
                </a:lnTo>
                <a:lnTo>
                  <a:pt x="1583994" y="791997"/>
                </a:lnTo>
                <a:lnTo>
                  <a:pt x="1581369" y="727040"/>
                </a:lnTo>
                <a:lnTo>
                  <a:pt x="1573629" y="663530"/>
                </a:lnTo>
                <a:lnTo>
                  <a:pt x="1560977" y="601669"/>
                </a:lnTo>
                <a:lnTo>
                  <a:pt x="1543618" y="541662"/>
                </a:lnTo>
                <a:lnTo>
                  <a:pt x="1521756" y="483714"/>
                </a:lnTo>
                <a:lnTo>
                  <a:pt x="1495594" y="428026"/>
                </a:lnTo>
                <a:lnTo>
                  <a:pt x="1465336" y="374804"/>
                </a:lnTo>
                <a:lnTo>
                  <a:pt x="1431186" y="324251"/>
                </a:lnTo>
                <a:lnTo>
                  <a:pt x="1393348" y="276571"/>
                </a:lnTo>
                <a:lnTo>
                  <a:pt x="1352026" y="231968"/>
                </a:lnTo>
                <a:lnTo>
                  <a:pt x="1307422" y="190646"/>
                </a:lnTo>
                <a:lnTo>
                  <a:pt x="1259743" y="152808"/>
                </a:lnTo>
                <a:lnTo>
                  <a:pt x="1209190" y="118658"/>
                </a:lnTo>
                <a:lnTo>
                  <a:pt x="1155968" y="88400"/>
                </a:lnTo>
                <a:lnTo>
                  <a:pt x="1100280" y="62238"/>
                </a:lnTo>
                <a:lnTo>
                  <a:pt x="1042331" y="40376"/>
                </a:lnTo>
                <a:lnTo>
                  <a:pt x="982325" y="23017"/>
                </a:lnTo>
                <a:lnTo>
                  <a:pt x="920464" y="10365"/>
                </a:lnTo>
                <a:lnTo>
                  <a:pt x="856954" y="2625"/>
                </a:lnTo>
                <a:lnTo>
                  <a:pt x="791997" y="0"/>
                </a:lnTo>
                <a:close/>
              </a:path>
            </a:pathLst>
          </a:custGeom>
          <a:solidFill>
            <a:srgbClr val="5AEF5A"/>
          </a:solidFill>
        </p:spPr>
        <p:txBody>
          <a:bodyPr wrap="square" lIns="0" tIns="0" rIns="0" bIns="0" rtlCol="0">
            <a:noAutofit/>
          </a:bodyPr>
          <a:lstStyle/>
          <a:p>
            <a:endParaRPr/>
          </a:p>
        </p:txBody>
      </p:sp>
      <p:sp>
        <p:nvSpPr>
          <p:cNvPr id="32" name="object 32"/>
          <p:cNvSpPr/>
          <p:nvPr/>
        </p:nvSpPr>
        <p:spPr>
          <a:xfrm>
            <a:off x="2755502" y="4675773"/>
            <a:ext cx="1583994" cy="1583994"/>
          </a:xfrm>
          <a:custGeom>
            <a:avLst/>
            <a:gdLst/>
            <a:ahLst/>
            <a:cxnLst/>
            <a:rect l="l" t="t" r="r" b="b"/>
            <a:pathLst>
              <a:path w="1583994" h="1583994">
                <a:moveTo>
                  <a:pt x="791997" y="0"/>
                </a:moveTo>
                <a:lnTo>
                  <a:pt x="727040" y="2625"/>
                </a:lnTo>
                <a:lnTo>
                  <a:pt x="663530" y="10365"/>
                </a:lnTo>
                <a:lnTo>
                  <a:pt x="601669" y="23017"/>
                </a:lnTo>
                <a:lnTo>
                  <a:pt x="541662" y="40376"/>
                </a:lnTo>
                <a:lnTo>
                  <a:pt x="483714" y="62238"/>
                </a:lnTo>
                <a:lnTo>
                  <a:pt x="428026" y="88400"/>
                </a:lnTo>
                <a:lnTo>
                  <a:pt x="374804" y="118658"/>
                </a:lnTo>
                <a:lnTo>
                  <a:pt x="324251" y="152808"/>
                </a:lnTo>
                <a:lnTo>
                  <a:pt x="276571" y="190646"/>
                </a:lnTo>
                <a:lnTo>
                  <a:pt x="231968" y="231968"/>
                </a:lnTo>
                <a:lnTo>
                  <a:pt x="190646" y="276571"/>
                </a:lnTo>
                <a:lnTo>
                  <a:pt x="152808" y="324251"/>
                </a:lnTo>
                <a:lnTo>
                  <a:pt x="118658" y="374804"/>
                </a:lnTo>
                <a:lnTo>
                  <a:pt x="88400" y="428026"/>
                </a:lnTo>
                <a:lnTo>
                  <a:pt x="62238" y="483714"/>
                </a:lnTo>
                <a:lnTo>
                  <a:pt x="40376" y="541662"/>
                </a:lnTo>
                <a:lnTo>
                  <a:pt x="23017" y="601669"/>
                </a:lnTo>
                <a:lnTo>
                  <a:pt x="10365" y="663530"/>
                </a:lnTo>
                <a:lnTo>
                  <a:pt x="2625" y="727040"/>
                </a:lnTo>
                <a:lnTo>
                  <a:pt x="0" y="791997"/>
                </a:lnTo>
                <a:lnTo>
                  <a:pt x="2625" y="856952"/>
                </a:lnTo>
                <a:lnTo>
                  <a:pt x="10365" y="920461"/>
                </a:lnTo>
                <a:lnTo>
                  <a:pt x="23017" y="982321"/>
                </a:lnTo>
                <a:lnTo>
                  <a:pt x="40376" y="1042326"/>
                </a:lnTo>
                <a:lnTo>
                  <a:pt x="62238" y="1100275"/>
                </a:lnTo>
                <a:lnTo>
                  <a:pt x="88400" y="1155962"/>
                </a:lnTo>
                <a:lnTo>
                  <a:pt x="118658" y="1209184"/>
                </a:lnTo>
                <a:lnTo>
                  <a:pt x="152808" y="1259737"/>
                </a:lnTo>
                <a:lnTo>
                  <a:pt x="190646" y="1307417"/>
                </a:lnTo>
                <a:lnTo>
                  <a:pt x="231968" y="1352021"/>
                </a:lnTo>
                <a:lnTo>
                  <a:pt x="276571" y="1393344"/>
                </a:lnTo>
                <a:lnTo>
                  <a:pt x="324251" y="1431183"/>
                </a:lnTo>
                <a:lnTo>
                  <a:pt x="374804" y="1465333"/>
                </a:lnTo>
                <a:lnTo>
                  <a:pt x="428026" y="1495592"/>
                </a:lnTo>
                <a:lnTo>
                  <a:pt x="483714" y="1521754"/>
                </a:lnTo>
                <a:lnTo>
                  <a:pt x="541662" y="1543617"/>
                </a:lnTo>
                <a:lnTo>
                  <a:pt x="601669" y="1560976"/>
                </a:lnTo>
                <a:lnTo>
                  <a:pt x="663530" y="1573628"/>
                </a:lnTo>
                <a:lnTo>
                  <a:pt x="727040" y="1581369"/>
                </a:lnTo>
                <a:lnTo>
                  <a:pt x="791997" y="1583994"/>
                </a:lnTo>
                <a:lnTo>
                  <a:pt x="856954" y="1581369"/>
                </a:lnTo>
                <a:lnTo>
                  <a:pt x="920464" y="1573628"/>
                </a:lnTo>
                <a:lnTo>
                  <a:pt x="982325" y="1560976"/>
                </a:lnTo>
                <a:lnTo>
                  <a:pt x="1042331" y="1543617"/>
                </a:lnTo>
                <a:lnTo>
                  <a:pt x="1100280" y="1521754"/>
                </a:lnTo>
                <a:lnTo>
                  <a:pt x="1155968" y="1495592"/>
                </a:lnTo>
                <a:lnTo>
                  <a:pt x="1209190" y="1465333"/>
                </a:lnTo>
                <a:lnTo>
                  <a:pt x="1259743" y="1431183"/>
                </a:lnTo>
                <a:lnTo>
                  <a:pt x="1307422" y="1393344"/>
                </a:lnTo>
                <a:lnTo>
                  <a:pt x="1352026" y="1352021"/>
                </a:lnTo>
                <a:lnTo>
                  <a:pt x="1393348" y="1307417"/>
                </a:lnTo>
                <a:lnTo>
                  <a:pt x="1431186" y="1259737"/>
                </a:lnTo>
                <a:lnTo>
                  <a:pt x="1465336" y="1209184"/>
                </a:lnTo>
                <a:lnTo>
                  <a:pt x="1495594" y="1155962"/>
                </a:lnTo>
                <a:lnTo>
                  <a:pt x="1521756" y="1100275"/>
                </a:lnTo>
                <a:lnTo>
                  <a:pt x="1543618" y="1042326"/>
                </a:lnTo>
                <a:lnTo>
                  <a:pt x="1560977" y="982321"/>
                </a:lnTo>
                <a:lnTo>
                  <a:pt x="1573629" y="920461"/>
                </a:lnTo>
                <a:lnTo>
                  <a:pt x="1581369" y="856952"/>
                </a:lnTo>
                <a:lnTo>
                  <a:pt x="1583994" y="791997"/>
                </a:lnTo>
                <a:lnTo>
                  <a:pt x="1581369" y="727040"/>
                </a:lnTo>
                <a:lnTo>
                  <a:pt x="1573629" y="663530"/>
                </a:lnTo>
                <a:lnTo>
                  <a:pt x="1560977" y="601669"/>
                </a:lnTo>
                <a:lnTo>
                  <a:pt x="1543618" y="541662"/>
                </a:lnTo>
                <a:lnTo>
                  <a:pt x="1521756" y="483714"/>
                </a:lnTo>
                <a:lnTo>
                  <a:pt x="1495594" y="428026"/>
                </a:lnTo>
                <a:lnTo>
                  <a:pt x="1465336" y="374804"/>
                </a:lnTo>
                <a:lnTo>
                  <a:pt x="1431186" y="324251"/>
                </a:lnTo>
                <a:lnTo>
                  <a:pt x="1393348" y="276571"/>
                </a:lnTo>
                <a:lnTo>
                  <a:pt x="1352026" y="231968"/>
                </a:lnTo>
                <a:lnTo>
                  <a:pt x="1307422" y="190646"/>
                </a:lnTo>
                <a:lnTo>
                  <a:pt x="1259743" y="152808"/>
                </a:lnTo>
                <a:lnTo>
                  <a:pt x="1209190" y="118658"/>
                </a:lnTo>
                <a:lnTo>
                  <a:pt x="1155968" y="88400"/>
                </a:lnTo>
                <a:lnTo>
                  <a:pt x="1100280" y="62238"/>
                </a:lnTo>
                <a:lnTo>
                  <a:pt x="1042331" y="40376"/>
                </a:lnTo>
                <a:lnTo>
                  <a:pt x="982325" y="23017"/>
                </a:lnTo>
                <a:lnTo>
                  <a:pt x="920464" y="10365"/>
                </a:lnTo>
                <a:lnTo>
                  <a:pt x="856954" y="2625"/>
                </a:lnTo>
                <a:lnTo>
                  <a:pt x="791997" y="0"/>
                </a:lnTo>
                <a:close/>
              </a:path>
            </a:pathLst>
          </a:custGeom>
          <a:solidFill>
            <a:srgbClr val="6A01D9"/>
          </a:solidFill>
        </p:spPr>
        <p:txBody>
          <a:bodyPr wrap="square" lIns="0" tIns="0" rIns="0" bIns="0" rtlCol="0">
            <a:noAutofit/>
          </a:bodyPr>
          <a:lstStyle/>
          <a:p>
            <a:endParaRPr/>
          </a:p>
        </p:txBody>
      </p:sp>
      <p:sp>
        <p:nvSpPr>
          <p:cNvPr id="33" name="object 33"/>
          <p:cNvSpPr txBox="1"/>
          <p:nvPr/>
        </p:nvSpPr>
        <p:spPr>
          <a:xfrm>
            <a:off x="2912864" y="1879291"/>
            <a:ext cx="1509811" cy="798034"/>
          </a:xfrm>
          <a:prstGeom prst="rect">
            <a:avLst/>
          </a:prstGeom>
        </p:spPr>
        <p:txBody>
          <a:bodyPr vert="horz" wrap="square" lIns="0" tIns="0" rIns="0" bIns="0" rtlCol="0">
            <a:noAutofit/>
          </a:bodyPr>
          <a:lstStyle/>
          <a:p>
            <a:pPr marL="12700" marR="12700" indent="203200">
              <a:lnSpc>
                <a:spcPct val="100000"/>
              </a:lnSpc>
            </a:pPr>
            <a:r>
              <a:rPr sz="1400" spc="-65" dirty="0" smtClean="0">
                <a:solidFill>
                  <a:srgbClr val="FFFFFF"/>
                </a:solidFill>
                <a:latin typeface="Museo Sans 500"/>
                <a:cs typeface="Museo Sans 500"/>
              </a:rPr>
              <a:t>A</a:t>
            </a:r>
            <a:r>
              <a:rPr sz="1400" spc="0" dirty="0" smtClean="0">
                <a:solidFill>
                  <a:srgbClr val="FFFFFF"/>
                </a:solidFill>
                <a:latin typeface="Museo Sans 500"/>
                <a:cs typeface="Museo Sans 500"/>
              </a:rPr>
              <a:t>T</a:t>
            </a:r>
            <a:r>
              <a:rPr sz="1400" spc="10" dirty="0" smtClean="0">
                <a:solidFill>
                  <a:srgbClr val="FFFFFF"/>
                </a:solidFill>
                <a:latin typeface="Museo Sans 500"/>
                <a:cs typeface="Museo Sans 500"/>
              </a:rPr>
              <a:t>L</a:t>
            </a:r>
            <a:r>
              <a:rPr sz="1400" spc="0" dirty="0" smtClean="0">
                <a:solidFill>
                  <a:srgbClr val="FFFFFF"/>
                </a:solidFill>
                <a:latin typeface="Museo Sans 500"/>
                <a:cs typeface="Museo Sans 500"/>
              </a:rPr>
              <a:t>ANTIC BUSINESS HUB</a:t>
            </a:r>
            <a:endParaRPr sz="1400" dirty="0">
              <a:latin typeface="Museo Sans 500"/>
              <a:cs typeface="Museo Sans 500"/>
            </a:endParaRPr>
          </a:p>
        </p:txBody>
      </p:sp>
      <p:sp>
        <p:nvSpPr>
          <p:cNvPr id="34" name="object 34"/>
          <p:cNvSpPr txBox="1"/>
          <p:nvPr/>
        </p:nvSpPr>
        <p:spPr>
          <a:xfrm>
            <a:off x="6660711" y="1879291"/>
            <a:ext cx="1118040" cy="438150"/>
          </a:xfrm>
          <a:prstGeom prst="rect">
            <a:avLst/>
          </a:prstGeom>
        </p:spPr>
        <p:txBody>
          <a:bodyPr vert="horz" wrap="square" lIns="0" tIns="0" rIns="0" bIns="0" rtlCol="0">
            <a:noAutofit/>
          </a:bodyPr>
          <a:lstStyle/>
          <a:p>
            <a:pPr marL="196850" marR="12700" indent="-184785">
              <a:lnSpc>
                <a:spcPct val="100000"/>
              </a:lnSpc>
            </a:pPr>
            <a:r>
              <a:rPr sz="1400" dirty="0" smtClean="0">
                <a:solidFill>
                  <a:srgbClr val="FFFFFF"/>
                </a:solidFill>
                <a:latin typeface="Museo Sans 500"/>
                <a:cs typeface="Museo Sans 500"/>
              </a:rPr>
              <a:t>S</a:t>
            </a:r>
            <a:r>
              <a:rPr sz="1400" spc="-65" dirty="0" smtClean="0">
                <a:solidFill>
                  <a:srgbClr val="FFFFFF"/>
                </a:solidFill>
                <a:latin typeface="Museo Sans 500"/>
                <a:cs typeface="Museo Sans 500"/>
              </a:rPr>
              <a:t>T</a:t>
            </a:r>
            <a:r>
              <a:rPr sz="1400" spc="0" dirty="0" smtClean="0">
                <a:solidFill>
                  <a:srgbClr val="FFFFFF"/>
                </a:solidFill>
                <a:latin typeface="Museo Sans 500"/>
                <a:cs typeface="Museo Sans 500"/>
              </a:rPr>
              <a:t>ARTUP CI</a:t>
            </a:r>
            <a:r>
              <a:rPr sz="1400" spc="30" dirty="0" smtClean="0">
                <a:solidFill>
                  <a:srgbClr val="FFFFFF"/>
                </a:solidFill>
                <a:latin typeface="Museo Sans 500"/>
                <a:cs typeface="Museo Sans 500"/>
              </a:rPr>
              <a:t>T</a:t>
            </a:r>
            <a:r>
              <a:rPr sz="1400" spc="0" dirty="0" smtClean="0">
                <a:solidFill>
                  <a:srgbClr val="FFFFFF"/>
                </a:solidFill>
                <a:latin typeface="Museo Sans 500"/>
                <a:cs typeface="Museo Sans 500"/>
              </a:rPr>
              <a:t>Y</a:t>
            </a:r>
            <a:endParaRPr sz="1400" dirty="0">
              <a:latin typeface="Museo Sans 500"/>
              <a:cs typeface="Museo Sans 500"/>
            </a:endParaRPr>
          </a:p>
        </p:txBody>
      </p:sp>
      <p:sp>
        <p:nvSpPr>
          <p:cNvPr id="35" name="object 35"/>
          <p:cNvSpPr txBox="1"/>
          <p:nvPr/>
        </p:nvSpPr>
        <p:spPr>
          <a:xfrm>
            <a:off x="4713444" y="3394147"/>
            <a:ext cx="1415171" cy="651510"/>
          </a:xfrm>
          <a:prstGeom prst="rect">
            <a:avLst/>
          </a:prstGeom>
        </p:spPr>
        <p:txBody>
          <a:bodyPr vert="horz" wrap="square" lIns="0" tIns="0" rIns="0" bIns="0" rtlCol="0">
            <a:noAutofit/>
          </a:bodyPr>
          <a:lstStyle/>
          <a:p>
            <a:pPr marR="8890" algn="ctr">
              <a:lnSpc>
                <a:spcPct val="100000"/>
              </a:lnSpc>
            </a:pPr>
            <a:r>
              <a:rPr sz="1400" spc="-70" dirty="0" smtClean="0">
                <a:solidFill>
                  <a:srgbClr val="231F20"/>
                </a:solidFill>
                <a:latin typeface="Museo Sans 500"/>
                <a:cs typeface="Museo Sans 500"/>
              </a:rPr>
              <a:t>JOBS</a:t>
            </a:r>
            <a:endParaRPr sz="1400" dirty="0">
              <a:latin typeface="Museo Sans 500"/>
              <a:cs typeface="Museo Sans 500"/>
            </a:endParaRPr>
          </a:p>
          <a:p>
            <a:pPr marL="12700" marR="12700" indent="0" algn="ctr">
              <a:lnSpc>
                <a:spcPct val="100000"/>
              </a:lnSpc>
            </a:pPr>
            <a:r>
              <a:rPr sz="1400" dirty="0" smtClean="0">
                <a:solidFill>
                  <a:srgbClr val="231F20"/>
                </a:solidFill>
                <a:latin typeface="Museo Sans 500"/>
                <a:cs typeface="Museo Sans 500"/>
              </a:rPr>
              <a:t>&amp; </a:t>
            </a:r>
            <a:r>
              <a:rPr sz="1400" spc="-70" dirty="0" smtClean="0">
                <a:solidFill>
                  <a:srgbClr val="231F20"/>
                </a:solidFill>
                <a:latin typeface="Museo Sans 500"/>
                <a:cs typeface="Museo Sans 500"/>
              </a:rPr>
              <a:t>EMP</a:t>
            </a:r>
            <a:r>
              <a:rPr sz="1400" spc="-100" dirty="0" smtClean="0">
                <a:solidFill>
                  <a:srgbClr val="231F20"/>
                </a:solidFill>
                <a:latin typeface="Museo Sans 500"/>
                <a:cs typeface="Museo Sans 500"/>
              </a:rPr>
              <a:t>L</a:t>
            </a:r>
            <a:r>
              <a:rPr sz="1400" spc="-95" dirty="0" smtClean="0">
                <a:solidFill>
                  <a:srgbClr val="231F20"/>
                </a:solidFill>
                <a:latin typeface="Museo Sans 500"/>
                <a:cs typeface="Museo Sans 500"/>
              </a:rPr>
              <a:t>O</a:t>
            </a:r>
            <a:r>
              <a:rPr sz="1400" spc="-135" dirty="0" smtClean="0">
                <a:solidFill>
                  <a:srgbClr val="231F20"/>
                </a:solidFill>
                <a:latin typeface="Museo Sans 500"/>
                <a:cs typeface="Museo Sans 500"/>
              </a:rPr>
              <a:t>Y</a:t>
            </a:r>
            <a:r>
              <a:rPr sz="1400" spc="-70" dirty="0" smtClean="0">
                <a:solidFill>
                  <a:srgbClr val="231F20"/>
                </a:solidFill>
                <a:latin typeface="Museo Sans 500"/>
                <a:cs typeface="Museo Sans 500"/>
              </a:rPr>
              <a:t>ABILI</a:t>
            </a:r>
            <a:r>
              <a:rPr sz="1400" spc="-40" dirty="0" smtClean="0">
                <a:solidFill>
                  <a:srgbClr val="231F20"/>
                </a:solidFill>
                <a:latin typeface="Museo Sans 500"/>
                <a:cs typeface="Museo Sans 500"/>
              </a:rPr>
              <a:t>T</a:t>
            </a:r>
            <a:r>
              <a:rPr sz="1400" spc="0" dirty="0" smtClean="0">
                <a:solidFill>
                  <a:srgbClr val="231F20"/>
                </a:solidFill>
                <a:latin typeface="Museo Sans 500"/>
                <a:cs typeface="Museo Sans 500"/>
              </a:rPr>
              <a:t>Y</a:t>
            </a:r>
            <a:endParaRPr sz="1400" dirty="0">
              <a:latin typeface="Museo Sans 500"/>
              <a:cs typeface="Museo Sans 500"/>
            </a:endParaRPr>
          </a:p>
        </p:txBody>
      </p:sp>
      <p:sp>
        <p:nvSpPr>
          <p:cNvPr id="36" name="object 36"/>
          <p:cNvSpPr txBox="1"/>
          <p:nvPr/>
        </p:nvSpPr>
        <p:spPr>
          <a:xfrm>
            <a:off x="2889217" y="5263358"/>
            <a:ext cx="1501194" cy="438150"/>
          </a:xfrm>
          <a:prstGeom prst="rect">
            <a:avLst/>
          </a:prstGeom>
        </p:spPr>
        <p:txBody>
          <a:bodyPr vert="horz" wrap="square" lIns="0" tIns="0" rIns="0" bIns="0" rtlCol="0">
            <a:noAutofit/>
          </a:bodyPr>
          <a:lstStyle/>
          <a:p>
            <a:pPr marL="100330" marR="12700" indent="-88265">
              <a:lnSpc>
                <a:spcPct val="100000"/>
              </a:lnSpc>
            </a:pPr>
            <a:r>
              <a:rPr sz="1400" dirty="0" smtClean="0">
                <a:solidFill>
                  <a:srgbClr val="FFFFFF"/>
                </a:solidFill>
                <a:latin typeface="Museo Sans 500"/>
                <a:cs typeface="Museo Sans 500"/>
              </a:rPr>
              <a:t>KN</a:t>
            </a:r>
            <a:r>
              <a:rPr sz="1400" spc="-5" dirty="0" smtClean="0">
                <a:solidFill>
                  <a:srgbClr val="FFFFFF"/>
                </a:solidFill>
                <a:latin typeface="Museo Sans 500"/>
                <a:cs typeface="Museo Sans 500"/>
              </a:rPr>
              <a:t>O</a:t>
            </a:r>
            <a:r>
              <a:rPr sz="1400" spc="0" dirty="0" smtClean="0">
                <a:solidFill>
                  <a:srgbClr val="FFFFFF"/>
                </a:solidFill>
                <a:latin typeface="Museo Sans 500"/>
                <a:cs typeface="Museo Sans 500"/>
              </a:rPr>
              <a:t>WLEDGE &amp; INN</a:t>
            </a:r>
            <a:r>
              <a:rPr sz="1400" spc="-10" dirty="0" smtClean="0">
                <a:solidFill>
                  <a:srgbClr val="FFFFFF"/>
                </a:solidFill>
                <a:latin typeface="Museo Sans 500"/>
                <a:cs typeface="Museo Sans 500"/>
              </a:rPr>
              <a:t>O</a:t>
            </a:r>
            <a:r>
              <a:rPr sz="1400" spc="-45" dirty="0" smtClean="0">
                <a:solidFill>
                  <a:srgbClr val="FFFFFF"/>
                </a:solidFill>
                <a:latin typeface="Museo Sans 500"/>
                <a:cs typeface="Museo Sans 500"/>
              </a:rPr>
              <a:t>V</a:t>
            </a:r>
            <a:r>
              <a:rPr sz="1400" spc="-65" dirty="0" smtClean="0">
                <a:solidFill>
                  <a:srgbClr val="FFFFFF"/>
                </a:solidFill>
                <a:latin typeface="Museo Sans 500"/>
                <a:cs typeface="Museo Sans 500"/>
              </a:rPr>
              <a:t>A</a:t>
            </a:r>
            <a:r>
              <a:rPr sz="1400" spc="0" dirty="0" smtClean="0">
                <a:solidFill>
                  <a:srgbClr val="FFFFFF"/>
                </a:solidFill>
                <a:latin typeface="Museo Sans 500"/>
                <a:cs typeface="Museo Sans 500"/>
              </a:rPr>
              <a:t>TION</a:t>
            </a:r>
            <a:endParaRPr sz="1400" dirty="0">
              <a:latin typeface="Museo Sans 500"/>
              <a:cs typeface="Museo Sans 500"/>
            </a:endParaRPr>
          </a:p>
        </p:txBody>
      </p:sp>
      <p:sp>
        <p:nvSpPr>
          <p:cNvPr id="37" name="object 37"/>
          <p:cNvSpPr txBox="1"/>
          <p:nvPr/>
        </p:nvSpPr>
        <p:spPr>
          <a:xfrm>
            <a:off x="6660709" y="5218375"/>
            <a:ext cx="1275787" cy="438150"/>
          </a:xfrm>
          <a:prstGeom prst="rect">
            <a:avLst/>
          </a:prstGeom>
        </p:spPr>
        <p:txBody>
          <a:bodyPr vert="horz" wrap="square" lIns="0" tIns="0" rIns="0" bIns="0" rtlCol="0">
            <a:noAutofit/>
          </a:bodyPr>
          <a:lstStyle/>
          <a:p>
            <a:pPr marL="50800" marR="12700" indent="-38735">
              <a:lnSpc>
                <a:spcPct val="100000"/>
              </a:lnSpc>
            </a:pPr>
            <a:r>
              <a:rPr sz="1400" dirty="0" smtClean="0">
                <a:solidFill>
                  <a:srgbClr val="FFFFFF"/>
                </a:solidFill>
                <a:latin typeface="Museo Sans 500"/>
                <a:cs typeface="Museo Sans 500"/>
              </a:rPr>
              <a:t>STR</a:t>
            </a:r>
            <a:r>
              <a:rPr sz="1400" spc="-65" dirty="0" smtClean="0">
                <a:solidFill>
                  <a:srgbClr val="FFFFFF"/>
                </a:solidFill>
                <a:latin typeface="Museo Sans 500"/>
                <a:cs typeface="Museo Sans 500"/>
              </a:rPr>
              <a:t>A</a:t>
            </a:r>
            <a:r>
              <a:rPr sz="1400" spc="0" dirty="0" smtClean="0">
                <a:solidFill>
                  <a:srgbClr val="FFFFFF"/>
                </a:solidFill>
                <a:latin typeface="Museo Sans 500"/>
                <a:cs typeface="Museo Sans 500"/>
              </a:rPr>
              <a:t>T</a:t>
            </a:r>
            <a:r>
              <a:rPr sz="1400" spc="-10" dirty="0" smtClean="0">
                <a:solidFill>
                  <a:srgbClr val="FFFFFF"/>
                </a:solidFill>
                <a:latin typeface="Museo Sans 500"/>
                <a:cs typeface="Museo Sans 500"/>
              </a:rPr>
              <a:t>E</a:t>
            </a:r>
            <a:r>
              <a:rPr sz="1400" spc="0" dirty="0" smtClean="0">
                <a:solidFill>
                  <a:srgbClr val="FFFFFF"/>
                </a:solidFill>
                <a:latin typeface="Museo Sans 500"/>
                <a:cs typeface="Museo Sans 500"/>
              </a:rPr>
              <a:t>GIC C</a:t>
            </a:r>
            <a:r>
              <a:rPr sz="1400" spc="-20" dirty="0" smtClean="0">
                <a:solidFill>
                  <a:srgbClr val="FFFFFF"/>
                </a:solidFill>
                <a:latin typeface="Museo Sans 500"/>
                <a:cs typeface="Museo Sans 500"/>
              </a:rPr>
              <a:t>L</a:t>
            </a:r>
            <a:r>
              <a:rPr sz="1400" spc="0" dirty="0" smtClean="0">
                <a:solidFill>
                  <a:srgbClr val="FFFFFF"/>
                </a:solidFill>
                <a:latin typeface="Museo Sans 500"/>
                <a:cs typeface="Museo Sans 500"/>
              </a:rPr>
              <a:t>USTERS</a:t>
            </a:r>
            <a:endParaRPr sz="1400" dirty="0">
              <a:latin typeface="Museo Sans 500"/>
              <a:cs typeface="Museo Sans 500"/>
            </a:endParaRPr>
          </a:p>
        </p:txBody>
      </p:sp>
      <p:sp>
        <p:nvSpPr>
          <p:cNvPr id="38" name="object 38"/>
          <p:cNvSpPr/>
          <p:nvPr/>
        </p:nvSpPr>
        <p:spPr>
          <a:xfrm>
            <a:off x="3547499" y="2912418"/>
            <a:ext cx="0" cy="1744700"/>
          </a:xfrm>
          <a:custGeom>
            <a:avLst/>
            <a:gdLst/>
            <a:ahLst/>
            <a:cxnLst/>
            <a:rect l="l" t="t" r="r" b="b"/>
            <a:pathLst>
              <a:path h="1744700">
                <a:moveTo>
                  <a:pt x="0" y="0"/>
                </a:moveTo>
                <a:lnTo>
                  <a:pt x="0" y="1744700"/>
                </a:lnTo>
              </a:path>
            </a:pathLst>
          </a:custGeom>
          <a:ln w="25400">
            <a:solidFill>
              <a:srgbClr val="FFFFFF"/>
            </a:solidFill>
            <a:prstDash val="lgDash"/>
          </a:ln>
        </p:spPr>
        <p:txBody>
          <a:bodyPr wrap="square" lIns="0" tIns="0" rIns="0" bIns="0" rtlCol="0">
            <a:noAutofit/>
          </a:bodyPr>
          <a:lstStyle/>
          <a:p>
            <a:endParaRPr/>
          </a:p>
        </p:txBody>
      </p:sp>
      <p:sp>
        <p:nvSpPr>
          <p:cNvPr id="39" name="object 39"/>
          <p:cNvSpPr/>
          <p:nvPr/>
        </p:nvSpPr>
        <p:spPr>
          <a:xfrm>
            <a:off x="3487509" y="2912417"/>
            <a:ext cx="119976" cy="64528"/>
          </a:xfrm>
          <a:custGeom>
            <a:avLst/>
            <a:gdLst/>
            <a:ahLst/>
            <a:cxnLst/>
            <a:rect l="l" t="t" r="r" b="b"/>
            <a:pathLst>
              <a:path w="119976" h="64528">
                <a:moveTo>
                  <a:pt x="0" y="64528"/>
                </a:moveTo>
                <a:lnTo>
                  <a:pt x="59994" y="0"/>
                </a:lnTo>
                <a:lnTo>
                  <a:pt x="119976" y="64528"/>
                </a:lnTo>
              </a:path>
            </a:pathLst>
          </a:custGeom>
          <a:ln w="25400">
            <a:solidFill>
              <a:srgbClr val="FFFFFF"/>
            </a:solidFill>
          </a:ln>
        </p:spPr>
        <p:txBody>
          <a:bodyPr wrap="square" lIns="0" tIns="0" rIns="0" bIns="0" rtlCol="0">
            <a:noAutofit/>
          </a:bodyPr>
          <a:lstStyle/>
          <a:p>
            <a:endParaRPr/>
          </a:p>
        </p:txBody>
      </p:sp>
      <p:sp>
        <p:nvSpPr>
          <p:cNvPr id="40" name="object 40"/>
          <p:cNvSpPr/>
          <p:nvPr/>
        </p:nvSpPr>
        <p:spPr>
          <a:xfrm>
            <a:off x="3487512" y="4592592"/>
            <a:ext cx="119976" cy="64528"/>
          </a:xfrm>
          <a:custGeom>
            <a:avLst/>
            <a:gdLst/>
            <a:ahLst/>
            <a:cxnLst/>
            <a:rect l="l" t="t" r="r" b="b"/>
            <a:pathLst>
              <a:path w="119976" h="64528">
                <a:moveTo>
                  <a:pt x="119976" y="0"/>
                </a:moveTo>
                <a:lnTo>
                  <a:pt x="59982" y="64528"/>
                </a:lnTo>
                <a:lnTo>
                  <a:pt x="0" y="0"/>
                </a:lnTo>
              </a:path>
            </a:pathLst>
          </a:custGeom>
          <a:ln w="25400">
            <a:solidFill>
              <a:srgbClr val="FFFFFF"/>
            </a:solidFill>
          </a:ln>
        </p:spPr>
        <p:txBody>
          <a:bodyPr wrap="square" lIns="0" tIns="0" rIns="0" bIns="0" rtlCol="0">
            <a:noAutofit/>
          </a:bodyPr>
          <a:lstStyle/>
          <a:p>
            <a:endParaRPr/>
          </a:p>
        </p:txBody>
      </p:sp>
    </p:spTree>
    <p:extLst>
      <p:ext uri="{BB962C8B-B14F-4D97-AF65-F5344CB8AC3E}">
        <p14:creationId xmlns:p14="http://schemas.microsoft.com/office/powerpoint/2010/main" val="2010690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22755"/>
            <a:ext cx="10692003" cy="6304280"/>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0" y="5830506"/>
            <a:ext cx="10692003" cy="1729498"/>
          </a:xfrm>
          <a:custGeom>
            <a:avLst/>
            <a:gdLst/>
            <a:ahLst/>
            <a:cxnLst/>
            <a:rect l="l" t="t" r="r" b="b"/>
            <a:pathLst>
              <a:path w="10692003" h="1729498">
                <a:moveTo>
                  <a:pt x="0" y="1729498"/>
                </a:moveTo>
                <a:lnTo>
                  <a:pt x="10692003" y="1729498"/>
                </a:lnTo>
                <a:lnTo>
                  <a:pt x="10692003" y="0"/>
                </a:lnTo>
                <a:lnTo>
                  <a:pt x="0" y="0"/>
                </a:lnTo>
                <a:lnTo>
                  <a:pt x="0" y="1729498"/>
                </a:lnTo>
                <a:close/>
              </a:path>
            </a:pathLst>
          </a:custGeom>
          <a:solidFill>
            <a:srgbClr val="911A3D"/>
          </a:solidFill>
        </p:spPr>
        <p:txBody>
          <a:bodyPr wrap="square" lIns="0" tIns="0" rIns="0" bIns="0" rtlCol="0">
            <a:noAutofit/>
          </a:bodyPr>
          <a:lstStyle/>
          <a:p>
            <a:endParaRPr/>
          </a:p>
        </p:txBody>
      </p:sp>
      <p:sp>
        <p:nvSpPr>
          <p:cNvPr id="4" name="object 4"/>
          <p:cNvSpPr/>
          <p:nvPr/>
        </p:nvSpPr>
        <p:spPr>
          <a:xfrm>
            <a:off x="2905963" y="2026856"/>
            <a:ext cx="4870944" cy="3822274"/>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6464350" y="2998406"/>
            <a:ext cx="28918" cy="35877"/>
          </a:xfrm>
          <a:custGeom>
            <a:avLst/>
            <a:gdLst/>
            <a:ahLst/>
            <a:cxnLst/>
            <a:rect l="l" t="t" r="r" b="b"/>
            <a:pathLst>
              <a:path w="28918" h="35877">
                <a:moveTo>
                  <a:pt x="28918" y="0"/>
                </a:moveTo>
                <a:lnTo>
                  <a:pt x="5729" y="0"/>
                </a:lnTo>
                <a:lnTo>
                  <a:pt x="4940" y="12699"/>
                </a:lnTo>
                <a:lnTo>
                  <a:pt x="1183" y="25399"/>
                </a:lnTo>
                <a:lnTo>
                  <a:pt x="0" y="35877"/>
                </a:lnTo>
                <a:lnTo>
                  <a:pt x="28918" y="35877"/>
                </a:lnTo>
                <a:lnTo>
                  <a:pt x="28918" y="0"/>
                </a:lnTo>
                <a:close/>
              </a:path>
            </a:pathLst>
          </a:custGeom>
          <a:solidFill>
            <a:srgbClr val="000000"/>
          </a:solidFill>
        </p:spPr>
        <p:txBody>
          <a:bodyPr wrap="square" lIns="0" tIns="0" rIns="0" bIns="0" rtlCol="0">
            <a:noAutofit/>
          </a:bodyPr>
          <a:lstStyle/>
          <a:p>
            <a:endParaRPr/>
          </a:p>
        </p:txBody>
      </p:sp>
      <p:sp>
        <p:nvSpPr>
          <p:cNvPr id="6" name="object 6"/>
          <p:cNvSpPr/>
          <p:nvPr/>
        </p:nvSpPr>
        <p:spPr>
          <a:xfrm>
            <a:off x="6459151" y="3106064"/>
            <a:ext cx="34116" cy="35940"/>
          </a:xfrm>
          <a:custGeom>
            <a:avLst/>
            <a:gdLst/>
            <a:ahLst/>
            <a:cxnLst/>
            <a:rect l="l" t="t" r="r" b="b"/>
            <a:pathLst>
              <a:path w="34116" h="35940">
                <a:moveTo>
                  <a:pt x="34116" y="0"/>
                </a:moveTo>
                <a:lnTo>
                  <a:pt x="264" y="0"/>
                </a:lnTo>
                <a:lnTo>
                  <a:pt x="0" y="19342"/>
                </a:lnTo>
                <a:lnTo>
                  <a:pt x="290" y="35940"/>
                </a:lnTo>
                <a:lnTo>
                  <a:pt x="34116" y="35940"/>
                </a:lnTo>
                <a:lnTo>
                  <a:pt x="34116" y="0"/>
                </a:lnTo>
                <a:close/>
              </a:path>
            </a:pathLst>
          </a:custGeom>
          <a:solidFill>
            <a:srgbClr val="000000"/>
          </a:solidFill>
        </p:spPr>
        <p:txBody>
          <a:bodyPr wrap="square" lIns="0" tIns="0" rIns="0" bIns="0" rtlCol="0">
            <a:noAutofit/>
          </a:bodyPr>
          <a:lstStyle/>
          <a:p>
            <a:endParaRPr/>
          </a:p>
        </p:txBody>
      </p:sp>
      <p:sp>
        <p:nvSpPr>
          <p:cNvPr id="7" name="object 7"/>
          <p:cNvSpPr/>
          <p:nvPr/>
        </p:nvSpPr>
        <p:spPr>
          <a:xfrm>
            <a:off x="3651580" y="3250146"/>
            <a:ext cx="6184" cy="35355"/>
          </a:xfrm>
          <a:custGeom>
            <a:avLst/>
            <a:gdLst/>
            <a:ahLst/>
            <a:cxnLst/>
            <a:rect l="l" t="t" r="r" b="b"/>
            <a:pathLst>
              <a:path w="6184" h="35355">
                <a:moveTo>
                  <a:pt x="6184" y="0"/>
                </a:moveTo>
                <a:lnTo>
                  <a:pt x="5549" y="2259"/>
                </a:lnTo>
                <a:lnTo>
                  <a:pt x="2807" y="14959"/>
                </a:lnTo>
                <a:lnTo>
                  <a:pt x="809" y="27659"/>
                </a:lnTo>
                <a:lnTo>
                  <a:pt x="0" y="35355"/>
                </a:lnTo>
                <a:lnTo>
                  <a:pt x="6184" y="35355"/>
                </a:lnTo>
                <a:lnTo>
                  <a:pt x="6184" y="0"/>
                </a:lnTo>
                <a:close/>
              </a:path>
            </a:pathLst>
          </a:custGeom>
          <a:solidFill>
            <a:srgbClr val="000000"/>
          </a:solidFill>
        </p:spPr>
        <p:txBody>
          <a:bodyPr wrap="square" lIns="0" tIns="0" rIns="0" bIns="0" rtlCol="0">
            <a:noAutofit/>
          </a:bodyPr>
          <a:lstStyle/>
          <a:p>
            <a:endParaRPr/>
          </a:p>
        </p:txBody>
      </p:sp>
      <p:sp>
        <p:nvSpPr>
          <p:cNvPr id="8" name="object 8"/>
          <p:cNvSpPr/>
          <p:nvPr/>
        </p:nvSpPr>
        <p:spPr>
          <a:xfrm>
            <a:off x="4285862" y="4398340"/>
            <a:ext cx="0" cy="161334"/>
          </a:xfrm>
          <a:custGeom>
            <a:avLst/>
            <a:gdLst/>
            <a:ahLst/>
            <a:cxnLst/>
            <a:rect l="l" t="t" r="r" b="b"/>
            <a:pathLst>
              <a:path h="161334">
                <a:moveTo>
                  <a:pt x="0" y="0"/>
                </a:moveTo>
                <a:lnTo>
                  <a:pt x="0" y="161334"/>
                </a:lnTo>
              </a:path>
            </a:pathLst>
          </a:custGeom>
          <a:ln w="37096">
            <a:solidFill>
              <a:srgbClr val="000000"/>
            </a:solidFill>
          </a:ln>
        </p:spPr>
        <p:txBody>
          <a:bodyPr wrap="square" lIns="0" tIns="0" rIns="0" bIns="0" rtlCol="0">
            <a:noAutofit/>
          </a:bodyPr>
          <a:lstStyle/>
          <a:p>
            <a:endParaRPr/>
          </a:p>
        </p:txBody>
      </p:sp>
      <p:sp>
        <p:nvSpPr>
          <p:cNvPr id="9" name="object 9"/>
          <p:cNvSpPr/>
          <p:nvPr/>
        </p:nvSpPr>
        <p:spPr>
          <a:xfrm>
            <a:off x="4663078" y="3895699"/>
            <a:ext cx="0" cy="340925"/>
          </a:xfrm>
          <a:custGeom>
            <a:avLst/>
            <a:gdLst/>
            <a:ahLst/>
            <a:cxnLst/>
            <a:rect l="l" t="t" r="r" b="b"/>
            <a:pathLst>
              <a:path h="340925">
                <a:moveTo>
                  <a:pt x="0" y="0"/>
                </a:moveTo>
                <a:lnTo>
                  <a:pt x="0" y="340925"/>
                </a:lnTo>
              </a:path>
            </a:pathLst>
          </a:custGeom>
          <a:ln w="72428">
            <a:solidFill>
              <a:srgbClr val="000000"/>
            </a:solidFill>
          </a:ln>
        </p:spPr>
        <p:txBody>
          <a:bodyPr wrap="square" lIns="0" tIns="0" rIns="0" bIns="0" rtlCol="0">
            <a:noAutofit/>
          </a:bodyPr>
          <a:lstStyle/>
          <a:p>
            <a:endParaRPr/>
          </a:p>
        </p:txBody>
      </p:sp>
      <p:sp>
        <p:nvSpPr>
          <p:cNvPr id="10" name="object 10"/>
          <p:cNvSpPr/>
          <p:nvPr/>
        </p:nvSpPr>
        <p:spPr>
          <a:xfrm>
            <a:off x="4626864" y="3841858"/>
            <a:ext cx="71793" cy="0"/>
          </a:xfrm>
          <a:custGeom>
            <a:avLst/>
            <a:gdLst/>
            <a:ahLst/>
            <a:cxnLst/>
            <a:rect l="l" t="t" r="r" b="b"/>
            <a:pathLst>
              <a:path w="71793">
                <a:moveTo>
                  <a:pt x="0" y="0"/>
                </a:moveTo>
                <a:lnTo>
                  <a:pt x="71793" y="0"/>
                </a:lnTo>
              </a:path>
            </a:pathLst>
          </a:custGeom>
          <a:ln w="37172">
            <a:solidFill>
              <a:srgbClr val="000000"/>
            </a:solidFill>
          </a:ln>
        </p:spPr>
        <p:txBody>
          <a:bodyPr wrap="square" lIns="0" tIns="0" rIns="0" bIns="0" rtlCol="0">
            <a:noAutofit/>
          </a:bodyPr>
          <a:lstStyle/>
          <a:p>
            <a:endParaRPr/>
          </a:p>
        </p:txBody>
      </p:sp>
      <p:sp>
        <p:nvSpPr>
          <p:cNvPr id="11" name="object 11"/>
          <p:cNvSpPr/>
          <p:nvPr/>
        </p:nvSpPr>
        <p:spPr>
          <a:xfrm>
            <a:off x="6565036" y="5055806"/>
            <a:ext cx="35864" cy="24460"/>
          </a:xfrm>
          <a:custGeom>
            <a:avLst/>
            <a:gdLst/>
            <a:ahLst/>
            <a:cxnLst/>
            <a:rect l="l" t="t" r="r" b="b"/>
            <a:pathLst>
              <a:path w="35864" h="24460">
                <a:moveTo>
                  <a:pt x="16101" y="0"/>
                </a:moveTo>
                <a:lnTo>
                  <a:pt x="0" y="0"/>
                </a:lnTo>
                <a:lnTo>
                  <a:pt x="0" y="24460"/>
                </a:lnTo>
                <a:lnTo>
                  <a:pt x="35864" y="24460"/>
                </a:lnTo>
                <a:lnTo>
                  <a:pt x="35864" y="12700"/>
                </a:lnTo>
                <a:lnTo>
                  <a:pt x="27755" y="12700"/>
                </a:lnTo>
                <a:lnTo>
                  <a:pt x="16101" y="0"/>
                </a:lnTo>
                <a:close/>
              </a:path>
            </a:pathLst>
          </a:custGeom>
          <a:solidFill>
            <a:srgbClr val="000000"/>
          </a:solidFill>
        </p:spPr>
        <p:txBody>
          <a:bodyPr wrap="square" lIns="0" tIns="0" rIns="0" bIns="0" rtlCol="0">
            <a:noAutofit/>
          </a:bodyPr>
          <a:lstStyle/>
          <a:p>
            <a:endParaRPr/>
          </a:p>
        </p:txBody>
      </p:sp>
      <p:sp>
        <p:nvSpPr>
          <p:cNvPr id="12" name="object 12"/>
          <p:cNvSpPr/>
          <p:nvPr/>
        </p:nvSpPr>
        <p:spPr>
          <a:xfrm>
            <a:off x="6600876" y="2675407"/>
            <a:ext cx="35890" cy="35902"/>
          </a:xfrm>
          <a:custGeom>
            <a:avLst/>
            <a:gdLst/>
            <a:ahLst/>
            <a:cxnLst/>
            <a:rect l="l" t="t" r="r" b="b"/>
            <a:pathLst>
              <a:path w="35890" h="35902">
                <a:moveTo>
                  <a:pt x="35890" y="0"/>
                </a:moveTo>
                <a:lnTo>
                  <a:pt x="20373" y="0"/>
                </a:lnTo>
                <a:lnTo>
                  <a:pt x="9451" y="18199"/>
                </a:lnTo>
                <a:lnTo>
                  <a:pt x="0" y="26499"/>
                </a:lnTo>
                <a:lnTo>
                  <a:pt x="0" y="35902"/>
                </a:lnTo>
                <a:lnTo>
                  <a:pt x="35890" y="35902"/>
                </a:lnTo>
                <a:lnTo>
                  <a:pt x="35890" y="0"/>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4429888" y="311687"/>
            <a:ext cx="1168652" cy="1243592"/>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5711949" y="318041"/>
            <a:ext cx="543788" cy="459371"/>
          </a:xfrm>
          <a:custGeom>
            <a:avLst/>
            <a:gdLst/>
            <a:ahLst/>
            <a:cxnLst/>
            <a:rect l="l" t="t" r="r" b="b"/>
            <a:pathLst>
              <a:path w="543788" h="459371">
                <a:moveTo>
                  <a:pt x="0" y="0"/>
                </a:moveTo>
                <a:lnTo>
                  <a:pt x="0" y="60604"/>
                </a:lnTo>
                <a:lnTo>
                  <a:pt x="120325" y="233013"/>
                </a:lnTo>
                <a:lnTo>
                  <a:pt x="185640" y="325752"/>
                </a:lnTo>
                <a:lnTo>
                  <a:pt x="215490" y="361473"/>
                </a:lnTo>
                <a:lnTo>
                  <a:pt x="249708" y="385668"/>
                </a:lnTo>
                <a:lnTo>
                  <a:pt x="293371" y="402540"/>
                </a:lnTo>
                <a:lnTo>
                  <a:pt x="335829" y="413555"/>
                </a:lnTo>
                <a:lnTo>
                  <a:pt x="543788" y="459371"/>
                </a:lnTo>
                <a:lnTo>
                  <a:pt x="543788" y="450253"/>
                </a:lnTo>
                <a:lnTo>
                  <a:pt x="357449" y="409616"/>
                </a:lnTo>
                <a:lnTo>
                  <a:pt x="338278" y="404775"/>
                </a:lnTo>
                <a:lnTo>
                  <a:pt x="290249" y="388755"/>
                </a:lnTo>
                <a:lnTo>
                  <a:pt x="254265" y="370547"/>
                </a:lnTo>
                <a:lnTo>
                  <a:pt x="220173" y="343000"/>
                </a:lnTo>
                <a:lnTo>
                  <a:pt x="195856" y="311883"/>
                </a:lnTo>
                <a:lnTo>
                  <a:pt x="190525" y="303568"/>
                </a:lnTo>
                <a:lnTo>
                  <a:pt x="0" y="0"/>
                </a:lnTo>
                <a:close/>
              </a:path>
            </a:pathLst>
          </a:custGeom>
          <a:solidFill>
            <a:srgbClr val="BBBDC0"/>
          </a:solidFill>
        </p:spPr>
        <p:txBody>
          <a:bodyPr wrap="square" lIns="0" tIns="0" rIns="0" bIns="0" rtlCol="0">
            <a:noAutofit/>
          </a:bodyPr>
          <a:lstStyle/>
          <a:p>
            <a:endParaRPr/>
          </a:p>
        </p:txBody>
      </p:sp>
      <p:sp>
        <p:nvSpPr>
          <p:cNvPr id="15" name="object 15"/>
          <p:cNvSpPr/>
          <p:nvPr/>
        </p:nvSpPr>
        <p:spPr>
          <a:xfrm>
            <a:off x="5711949" y="610997"/>
            <a:ext cx="543725" cy="314045"/>
          </a:xfrm>
          <a:custGeom>
            <a:avLst/>
            <a:gdLst/>
            <a:ahLst/>
            <a:cxnLst/>
            <a:rect l="l" t="t" r="r" b="b"/>
            <a:pathLst>
              <a:path w="543725" h="314045">
                <a:moveTo>
                  <a:pt x="0" y="0"/>
                </a:moveTo>
                <a:lnTo>
                  <a:pt x="0" y="45173"/>
                </a:lnTo>
                <a:lnTo>
                  <a:pt x="190806" y="223320"/>
                </a:lnTo>
                <a:lnTo>
                  <a:pt x="227387" y="248283"/>
                </a:lnTo>
                <a:lnTo>
                  <a:pt x="270232" y="264721"/>
                </a:lnTo>
                <a:lnTo>
                  <a:pt x="307909" y="273770"/>
                </a:lnTo>
                <a:lnTo>
                  <a:pt x="543725" y="314045"/>
                </a:lnTo>
                <a:lnTo>
                  <a:pt x="543349" y="305322"/>
                </a:lnTo>
                <a:lnTo>
                  <a:pt x="361854" y="274308"/>
                </a:lnTo>
                <a:lnTo>
                  <a:pt x="347136" y="271459"/>
                </a:lnTo>
                <a:lnTo>
                  <a:pt x="306052" y="261890"/>
                </a:lnTo>
                <a:lnTo>
                  <a:pt x="269256" y="249919"/>
                </a:lnTo>
                <a:lnTo>
                  <a:pt x="226164" y="228277"/>
                </a:lnTo>
                <a:lnTo>
                  <a:pt x="189014" y="197700"/>
                </a:lnTo>
                <a:lnTo>
                  <a:pt x="0" y="0"/>
                </a:lnTo>
                <a:close/>
              </a:path>
            </a:pathLst>
          </a:custGeom>
          <a:solidFill>
            <a:srgbClr val="BBBDC0"/>
          </a:solidFill>
        </p:spPr>
        <p:txBody>
          <a:bodyPr wrap="square" lIns="0" tIns="0" rIns="0" bIns="0" rtlCol="0">
            <a:noAutofit/>
          </a:bodyPr>
          <a:lstStyle/>
          <a:p>
            <a:endParaRPr/>
          </a:p>
        </p:txBody>
      </p:sp>
      <p:sp>
        <p:nvSpPr>
          <p:cNvPr id="16" name="object 16"/>
          <p:cNvSpPr/>
          <p:nvPr/>
        </p:nvSpPr>
        <p:spPr>
          <a:xfrm>
            <a:off x="5711949" y="680214"/>
            <a:ext cx="543725" cy="282803"/>
          </a:xfrm>
          <a:custGeom>
            <a:avLst/>
            <a:gdLst/>
            <a:ahLst/>
            <a:cxnLst/>
            <a:rect l="l" t="t" r="r" b="b"/>
            <a:pathLst>
              <a:path w="543725" h="282803">
                <a:moveTo>
                  <a:pt x="0" y="0"/>
                </a:moveTo>
                <a:lnTo>
                  <a:pt x="93" y="42343"/>
                </a:lnTo>
                <a:lnTo>
                  <a:pt x="189516" y="197663"/>
                </a:lnTo>
                <a:lnTo>
                  <a:pt x="227216" y="221354"/>
                </a:lnTo>
                <a:lnTo>
                  <a:pt x="269797" y="236385"/>
                </a:lnTo>
                <a:lnTo>
                  <a:pt x="307101" y="244448"/>
                </a:lnTo>
                <a:lnTo>
                  <a:pt x="543725" y="282803"/>
                </a:lnTo>
                <a:lnTo>
                  <a:pt x="543552" y="273645"/>
                </a:lnTo>
                <a:lnTo>
                  <a:pt x="363269" y="243272"/>
                </a:lnTo>
                <a:lnTo>
                  <a:pt x="345246" y="239914"/>
                </a:lnTo>
                <a:lnTo>
                  <a:pt x="299243" y="229935"/>
                </a:lnTo>
                <a:lnTo>
                  <a:pt x="252359" y="214824"/>
                </a:lnTo>
                <a:lnTo>
                  <a:pt x="215121" y="194473"/>
                </a:lnTo>
                <a:lnTo>
                  <a:pt x="147071" y="136048"/>
                </a:lnTo>
                <a:lnTo>
                  <a:pt x="0" y="0"/>
                </a:lnTo>
                <a:close/>
              </a:path>
            </a:pathLst>
          </a:custGeom>
          <a:solidFill>
            <a:srgbClr val="BBBDC0"/>
          </a:solidFill>
        </p:spPr>
        <p:txBody>
          <a:bodyPr wrap="square" lIns="0" tIns="0" rIns="0" bIns="0" rtlCol="0">
            <a:noAutofit/>
          </a:bodyPr>
          <a:lstStyle/>
          <a:p>
            <a:endParaRPr/>
          </a:p>
        </p:txBody>
      </p:sp>
      <p:sp>
        <p:nvSpPr>
          <p:cNvPr id="17" name="object 17"/>
          <p:cNvSpPr/>
          <p:nvPr/>
        </p:nvSpPr>
        <p:spPr>
          <a:xfrm>
            <a:off x="5711949" y="753983"/>
            <a:ext cx="543788" cy="247015"/>
          </a:xfrm>
          <a:custGeom>
            <a:avLst/>
            <a:gdLst/>
            <a:ahLst/>
            <a:cxnLst/>
            <a:rect l="l" t="t" r="r" b="b"/>
            <a:pathLst>
              <a:path w="543788" h="247015">
                <a:moveTo>
                  <a:pt x="0" y="0"/>
                </a:moveTo>
                <a:lnTo>
                  <a:pt x="894" y="39580"/>
                </a:lnTo>
                <a:lnTo>
                  <a:pt x="134346" y="132423"/>
                </a:lnTo>
                <a:lnTo>
                  <a:pt x="197762" y="175405"/>
                </a:lnTo>
                <a:lnTo>
                  <a:pt x="232068" y="193462"/>
                </a:lnTo>
                <a:lnTo>
                  <a:pt x="277734" y="208625"/>
                </a:lnTo>
                <a:lnTo>
                  <a:pt x="326391" y="217552"/>
                </a:lnTo>
                <a:lnTo>
                  <a:pt x="434363" y="231384"/>
                </a:lnTo>
                <a:lnTo>
                  <a:pt x="543788" y="247015"/>
                </a:lnTo>
                <a:lnTo>
                  <a:pt x="543269" y="237327"/>
                </a:lnTo>
                <a:lnTo>
                  <a:pt x="357654" y="210629"/>
                </a:lnTo>
                <a:lnTo>
                  <a:pt x="337915" y="207216"/>
                </a:lnTo>
                <a:lnTo>
                  <a:pt x="288116" y="195835"/>
                </a:lnTo>
                <a:lnTo>
                  <a:pt x="250181" y="183061"/>
                </a:lnTo>
                <a:lnTo>
                  <a:pt x="213020" y="164577"/>
                </a:lnTo>
                <a:lnTo>
                  <a:pt x="180681" y="142220"/>
                </a:lnTo>
                <a:lnTo>
                  <a:pt x="164024" y="129622"/>
                </a:lnTo>
                <a:lnTo>
                  <a:pt x="0" y="0"/>
                </a:lnTo>
                <a:close/>
              </a:path>
            </a:pathLst>
          </a:custGeom>
          <a:solidFill>
            <a:srgbClr val="BBBDC0"/>
          </a:solidFill>
        </p:spPr>
        <p:txBody>
          <a:bodyPr wrap="square" lIns="0" tIns="0" rIns="0" bIns="0" rtlCol="0">
            <a:noAutofit/>
          </a:bodyPr>
          <a:lstStyle/>
          <a:p>
            <a:endParaRPr/>
          </a:p>
        </p:txBody>
      </p:sp>
      <p:sp>
        <p:nvSpPr>
          <p:cNvPr id="18" name="object 18"/>
          <p:cNvSpPr/>
          <p:nvPr/>
        </p:nvSpPr>
        <p:spPr>
          <a:xfrm>
            <a:off x="5711949" y="824900"/>
            <a:ext cx="543788" cy="213093"/>
          </a:xfrm>
          <a:custGeom>
            <a:avLst/>
            <a:gdLst/>
            <a:ahLst/>
            <a:cxnLst/>
            <a:rect l="l" t="t" r="r" b="b"/>
            <a:pathLst>
              <a:path w="543788" h="213093">
                <a:moveTo>
                  <a:pt x="0" y="0"/>
                </a:moveTo>
                <a:lnTo>
                  <a:pt x="131006" y="111615"/>
                </a:lnTo>
                <a:lnTo>
                  <a:pt x="196428" y="148301"/>
                </a:lnTo>
                <a:lnTo>
                  <a:pt x="239146" y="167137"/>
                </a:lnTo>
                <a:lnTo>
                  <a:pt x="284481" y="180373"/>
                </a:lnTo>
                <a:lnTo>
                  <a:pt x="322507" y="187699"/>
                </a:lnTo>
                <a:lnTo>
                  <a:pt x="365780" y="193629"/>
                </a:lnTo>
                <a:lnTo>
                  <a:pt x="543788" y="213093"/>
                </a:lnTo>
                <a:lnTo>
                  <a:pt x="543656" y="203958"/>
                </a:lnTo>
                <a:lnTo>
                  <a:pt x="362261" y="180968"/>
                </a:lnTo>
                <a:lnTo>
                  <a:pt x="341511" y="177798"/>
                </a:lnTo>
                <a:lnTo>
                  <a:pt x="289822" y="166825"/>
                </a:lnTo>
                <a:lnTo>
                  <a:pt x="251251" y="154375"/>
                </a:lnTo>
                <a:lnTo>
                  <a:pt x="214185" y="137067"/>
                </a:lnTo>
                <a:lnTo>
                  <a:pt x="192625" y="124750"/>
                </a:lnTo>
                <a:lnTo>
                  <a:pt x="177109" y="115975"/>
                </a:lnTo>
                <a:lnTo>
                  <a:pt x="144230" y="95630"/>
                </a:lnTo>
                <a:lnTo>
                  <a:pt x="0" y="0"/>
                </a:lnTo>
                <a:close/>
              </a:path>
            </a:pathLst>
          </a:custGeom>
          <a:solidFill>
            <a:srgbClr val="BBBDC0"/>
          </a:solidFill>
        </p:spPr>
        <p:txBody>
          <a:bodyPr wrap="square" lIns="0" tIns="0" rIns="0" bIns="0" rtlCol="0">
            <a:noAutofit/>
          </a:bodyPr>
          <a:lstStyle/>
          <a:p>
            <a:endParaRPr/>
          </a:p>
        </p:txBody>
      </p:sp>
      <p:sp>
        <p:nvSpPr>
          <p:cNvPr id="19" name="object 19"/>
          <p:cNvSpPr/>
          <p:nvPr/>
        </p:nvSpPr>
        <p:spPr>
          <a:xfrm>
            <a:off x="5711949" y="895828"/>
            <a:ext cx="543725" cy="178231"/>
          </a:xfrm>
          <a:custGeom>
            <a:avLst/>
            <a:gdLst/>
            <a:ahLst/>
            <a:cxnLst/>
            <a:rect l="l" t="t" r="r" b="b"/>
            <a:pathLst>
              <a:path w="543725" h="178231">
                <a:moveTo>
                  <a:pt x="0" y="0"/>
                </a:moveTo>
                <a:lnTo>
                  <a:pt x="196518" y="123830"/>
                </a:lnTo>
                <a:lnTo>
                  <a:pt x="239579" y="139967"/>
                </a:lnTo>
                <a:lnTo>
                  <a:pt x="281637" y="150010"/>
                </a:lnTo>
                <a:lnTo>
                  <a:pt x="332760" y="156978"/>
                </a:lnTo>
                <a:lnTo>
                  <a:pt x="543725" y="178231"/>
                </a:lnTo>
                <a:lnTo>
                  <a:pt x="543624" y="169585"/>
                </a:lnTo>
                <a:lnTo>
                  <a:pt x="363544" y="149310"/>
                </a:lnTo>
                <a:lnTo>
                  <a:pt x="348316" y="147302"/>
                </a:lnTo>
                <a:lnTo>
                  <a:pt x="307131" y="140543"/>
                </a:lnTo>
                <a:lnTo>
                  <a:pt x="259623" y="128941"/>
                </a:lnTo>
                <a:lnTo>
                  <a:pt x="215726" y="113002"/>
                </a:lnTo>
                <a:lnTo>
                  <a:pt x="155027" y="83625"/>
                </a:lnTo>
                <a:lnTo>
                  <a:pt x="125791" y="68229"/>
                </a:lnTo>
                <a:lnTo>
                  <a:pt x="0" y="0"/>
                </a:lnTo>
                <a:close/>
              </a:path>
            </a:pathLst>
          </a:custGeom>
          <a:solidFill>
            <a:srgbClr val="BBBDC0"/>
          </a:solidFill>
        </p:spPr>
        <p:txBody>
          <a:bodyPr wrap="square" lIns="0" tIns="0" rIns="0" bIns="0" rtlCol="0">
            <a:noAutofit/>
          </a:bodyPr>
          <a:lstStyle/>
          <a:p>
            <a:endParaRPr/>
          </a:p>
        </p:txBody>
      </p:sp>
      <p:sp>
        <p:nvSpPr>
          <p:cNvPr id="20" name="object 20"/>
          <p:cNvSpPr/>
          <p:nvPr/>
        </p:nvSpPr>
        <p:spPr>
          <a:xfrm>
            <a:off x="5711949" y="967762"/>
            <a:ext cx="543788" cy="143738"/>
          </a:xfrm>
          <a:custGeom>
            <a:avLst/>
            <a:gdLst/>
            <a:ahLst/>
            <a:cxnLst/>
            <a:rect l="l" t="t" r="r" b="b"/>
            <a:pathLst>
              <a:path w="543788" h="143738">
                <a:moveTo>
                  <a:pt x="0" y="0"/>
                </a:moveTo>
                <a:lnTo>
                  <a:pt x="194167" y="98691"/>
                </a:lnTo>
                <a:lnTo>
                  <a:pt x="240346" y="111842"/>
                </a:lnTo>
                <a:lnTo>
                  <a:pt x="283978" y="120063"/>
                </a:lnTo>
                <a:lnTo>
                  <a:pt x="334247" y="125879"/>
                </a:lnTo>
                <a:lnTo>
                  <a:pt x="543788" y="143738"/>
                </a:lnTo>
                <a:lnTo>
                  <a:pt x="543649" y="135126"/>
                </a:lnTo>
                <a:lnTo>
                  <a:pt x="333005" y="113136"/>
                </a:lnTo>
                <a:lnTo>
                  <a:pt x="322001" y="111830"/>
                </a:lnTo>
                <a:lnTo>
                  <a:pt x="273802" y="103931"/>
                </a:lnTo>
                <a:lnTo>
                  <a:pt x="232799" y="93596"/>
                </a:lnTo>
                <a:lnTo>
                  <a:pt x="187145" y="77767"/>
                </a:lnTo>
                <a:lnTo>
                  <a:pt x="115249" y="48913"/>
                </a:lnTo>
                <a:lnTo>
                  <a:pt x="0" y="0"/>
                </a:lnTo>
                <a:close/>
              </a:path>
            </a:pathLst>
          </a:custGeom>
          <a:solidFill>
            <a:srgbClr val="BBBDC0"/>
          </a:solidFill>
        </p:spPr>
        <p:txBody>
          <a:bodyPr wrap="square" lIns="0" tIns="0" rIns="0" bIns="0" rtlCol="0">
            <a:noAutofit/>
          </a:bodyPr>
          <a:lstStyle/>
          <a:p>
            <a:endParaRPr/>
          </a:p>
        </p:txBody>
      </p:sp>
      <p:sp>
        <p:nvSpPr>
          <p:cNvPr id="21" name="object 21"/>
          <p:cNvSpPr/>
          <p:nvPr/>
        </p:nvSpPr>
        <p:spPr>
          <a:xfrm>
            <a:off x="5711949" y="1041035"/>
            <a:ext cx="543788" cy="107518"/>
          </a:xfrm>
          <a:custGeom>
            <a:avLst/>
            <a:gdLst/>
            <a:ahLst/>
            <a:cxnLst/>
            <a:rect l="l" t="t" r="r" b="b"/>
            <a:pathLst>
              <a:path w="543788" h="107518">
                <a:moveTo>
                  <a:pt x="0" y="0"/>
                </a:moveTo>
                <a:lnTo>
                  <a:pt x="192503" y="75102"/>
                </a:lnTo>
                <a:lnTo>
                  <a:pt x="231762" y="81948"/>
                </a:lnTo>
                <a:lnTo>
                  <a:pt x="291982" y="88942"/>
                </a:lnTo>
                <a:lnTo>
                  <a:pt x="334842" y="92671"/>
                </a:lnTo>
                <a:lnTo>
                  <a:pt x="543788" y="107518"/>
                </a:lnTo>
                <a:lnTo>
                  <a:pt x="542842" y="99249"/>
                </a:lnTo>
                <a:lnTo>
                  <a:pt x="363094" y="85175"/>
                </a:lnTo>
                <a:lnTo>
                  <a:pt x="354589" y="84420"/>
                </a:lnTo>
                <a:lnTo>
                  <a:pt x="312654" y="79459"/>
                </a:lnTo>
                <a:lnTo>
                  <a:pt x="273894" y="73306"/>
                </a:lnTo>
                <a:lnTo>
                  <a:pt x="229943" y="64643"/>
                </a:lnTo>
                <a:lnTo>
                  <a:pt x="137099" y="41234"/>
                </a:lnTo>
                <a:lnTo>
                  <a:pt x="110269" y="33713"/>
                </a:lnTo>
                <a:lnTo>
                  <a:pt x="0" y="0"/>
                </a:lnTo>
                <a:close/>
              </a:path>
            </a:pathLst>
          </a:custGeom>
          <a:solidFill>
            <a:srgbClr val="BBBDC0"/>
          </a:solidFill>
        </p:spPr>
        <p:txBody>
          <a:bodyPr wrap="square" lIns="0" tIns="0" rIns="0" bIns="0" rtlCol="0">
            <a:noAutofit/>
          </a:bodyPr>
          <a:lstStyle/>
          <a:p>
            <a:endParaRPr/>
          </a:p>
        </p:txBody>
      </p:sp>
      <p:sp>
        <p:nvSpPr>
          <p:cNvPr id="22" name="object 22"/>
          <p:cNvSpPr/>
          <p:nvPr/>
        </p:nvSpPr>
        <p:spPr>
          <a:xfrm>
            <a:off x="5711949" y="1113142"/>
            <a:ext cx="543725" cy="72440"/>
          </a:xfrm>
          <a:custGeom>
            <a:avLst/>
            <a:gdLst/>
            <a:ahLst/>
            <a:cxnLst/>
            <a:rect l="l" t="t" r="r" b="b"/>
            <a:pathLst>
              <a:path w="543725" h="72440">
                <a:moveTo>
                  <a:pt x="0" y="0"/>
                </a:moveTo>
                <a:lnTo>
                  <a:pt x="40708" y="33912"/>
                </a:lnTo>
                <a:lnTo>
                  <a:pt x="198034" y="51694"/>
                </a:lnTo>
                <a:lnTo>
                  <a:pt x="276811" y="57647"/>
                </a:lnTo>
                <a:lnTo>
                  <a:pt x="543725" y="72440"/>
                </a:lnTo>
                <a:lnTo>
                  <a:pt x="542464" y="63680"/>
                </a:lnTo>
                <a:lnTo>
                  <a:pt x="374951" y="52420"/>
                </a:lnTo>
                <a:lnTo>
                  <a:pt x="369972" y="52143"/>
                </a:lnTo>
                <a:lnTo>
                  <a:pt x="338703" y="49710"/>
                </a:lnTo>
                <a:lnTo>
                  <a:pt x="298993" y="45981"/>
                </a:lnTo>
                <a:lnTo>
                  <a:pt x="235316" y="38689"/>
                </a:lnTo>
                <a:lnTo>
                  <a:pt x="202717" y="34126"/>
                </a:lnTo>
                <a:lnTo>
                  <a:pt x="0" y="0"/>
                </a:lnTo>
                <a:close/>
              </a:path>
            </a:pathLst>
          </a:custGeom>
          <a:solidFill>
            <a:srgbClr val="BBBDC0"/>
          </a:solidFill>
        </p:spPr>
        <p:txBody>
          <a:bodyPr wrap="square" lIns="0" tIns="0" rIns="0" bIns="0" rtlCol="0">
            <a:noAutofit/>
          </a:bodyPr>
          <a:lstStyle/>
          <a:p>
            <a:endParaRPr/>
          </a:p>
        </p:txBody>
      </p:sp>
      <p:sp>
        <p:nvSpPr>
          <p:cNvPr id="23" name="object 23"/>
          <p:cNvSpPr/>
          <p:nvPr/>
        </p:nvSpPr>
        <p:spPr>
          <a:xfrm>
            <a:off x="5711949" y="1187804"/>
            <a:ext cx="543725" cy="28308"/>
          </a:xfrm>
          <a:custGeom>
            <a:avLst/>
            <a:gdLst/>
            <a:ahLst/>
            <a:cxnLst/>
            <a:rect l="l" t="t" r="r" b="b"/>
            <a:pathLst>
              <a:path w="543725" h="28308">
                <a:moveTo>
                  <a:pt x="0" y="0"/>
                </a:moveTo>
                <a:lnTo>
                  <a:pt x="0" y="28308"/>
                </a:lnTo>
                <a:lnTo>
                  <a:pt x="543725" y="28308"/>
                </a:lnTo>
                <a:lnTo>
                  <a:pt x="543725" y="19900"/>
                </a:lnTo>
                <a:lnTo>
                  <a:pt x="191352" y="6534"/>
                </a:lnTo>
                <a:lnTo>
                  <a:pt x="0" y="0"/>
                </a:lnTo>
                <a:close/>
              </a:path>
            </a:pathLst>
          </a:custGeom>
          <a:solidFill>
            <a:srgbClr val="BBBDC0"/>
          </a:solidFill>
        </p:spPr>
        <p:txBody>
          <a:bodyPr wrap="square" lIns="0" tIns="0" rIns="0" bIns="0" rtlCol="0">
            <a:noAutofit/>
          </a:bodyPr>
          <a:lstStyle/>
          <a:p>
            <a:endParaRPr/>
          </a:p>
        </p:txBody>
      </p:sp>
      <p:sp>
        <p:nvSpPr>
          <p:cNvPr id="24" name="object 24"/>
          <p:cNvSpPr/>
          <p:nvPr/>
        </p:nvSpPr>
        <p:spPr>
          <a:xfrm>
            <a:off x="5711952" y="391453"/>
            <a:ext cx="543801" cy="421344"/>
          </a:xfrm>
          <a:custGeom>
            <a:avLst/>
            <a:gdLst/>
            <a:ahLst/>
            <a:cxnLst/>
            <a:rect l="l" t="t" r="r" b="b"/>
            <a:pathLst>
              <a:path w="543801" h="421344">
                <a:moveTo>
                  <a:pt x="0" y="0"/>
                </a:moveTo>
                <a:lnTo>
                  <a:pt x="0" y="54889"/>
                </a:lnTo>
                <a:lnTo>
                  <a:pt x="189014" y="301434"/>
                </a:lnTo>
                <a:lnTo>
                  <a:pt x="217050" y="329777"/>
                </a:lnTo>
                <a:lnTo>
                  <a:pt x="249386" y="350399"/>
                </a:lnTo>
                <a:lnTo>
                  <a:pt x="284851" y="365156"/>
                </a:lnTo>
                <a:lnTo>
                  <a:pt x="322278" y="375908"/>
                </a:lnTo>
                <a:lnTo>
                  <a:pt x="376827" y="387983"/>
                </a:lnTo>
                <a:lnTo>
                  <a:pt x="543056" y="421344"/>
                </a:lnTo>
                <a:lnTo>
                  <a:pt x="543801" y="413829"/>
                </a:lnTo>
                <a:lnTo>
                  <a:pt x="402285" y="385728"/>
                </a:lnTo>
                <a:lnTo>
                  <a:pt x="371894" y="379272"/>
                </a:lnTo>
                <a:lnTo>
                  <a:pt x="328829" y="368301"/>
                </a:lnTo>
                <a:lnTo>
                  <a:pt x="278543" y="349507"/>
                </a:lnTo>
                <a:lnTo>
                  <a:pt x="242520" y="329090"/>
                </a:lnTo>
                <a:lnTo>
                  <a:pt x="211018" y="301639"/>
                </a:lnTo>
                <a:lnTo>
                  <a:pt x="186534" y="270261"/>
                </a:lnTo>
                <a:lnTo>
                  <a:pt x="161833" y="235133"/>
                </a:lnTo>
                <a:lnTo>
                  <a:pt x="0" y="0"/>
                </a:lnTo>
                <a:close/>
              </a:path>
            </a:pathLst>
          </a:custGeom>
          <a:solidFill>
            <a:srgbClr val="BBBDC0"/>
          </a:solidFill>
        </p:spPr>
        <p:txBody>
          <a:bodyPr wrap="square" lIns="0" tIns="0" rIns="0" bIns="0" rtlCol="0">
            <a:noAutofit/>
          </a:bodyPr>
          <a:lstStyle/>
          <a:p>
            <a:endParaRPr/>
          </a:p>
        </p:txBody>
      </p:sp>
      <p:sp>
        <p:nvSpPr>
          <p:cNvPr id="25" name="object 25"/>
          <p:cNvSpPr/>
          <p:nvPr/>
        </p:nvSpPr>
        <p:spPr>
          <a:xfrm>
            <a:off x="5711952" y="464520"/>
            <a:ext cx="543725" cy="384975"/>
          </a:xfrm>
          <a:custGeom>
            <a:avLst/>
            <a:gdLst/>
            <a:ahLst/>
            <a:cxnLst/>
            <a:rect l="l" t="t" r="r" b="b"/>
            <a:pathLst>
              <a:path w="543725" h="384975">
                <a:moveTo>
                  <a:pt x="0" y="0"/>
                </a:moveTo>
                <a:lnTo>
                  <a:pt x="0" y="51981"/>
                </a:lnTo>
                <a:lnTo>
                  <a:pt x="174073" y="257296"/>
                </a:lnTo>
                <a:lnTo>
                  <a:pt x="206523" y="291883"/>
                </a:lnTo>
                <a:lnTo>
                  <a:pt x="247453" y="318458"/>
                </a:lnTo>
                <a:lnTo>
                  <a:pt x="294604" y="335982"/>
                </a:lnTo>
                <a:lnTo>
                  <a:pt x="333783" y="345469"/>
                </a:lnTo>
                <a:lnTo>
                  <a:pt x="543262" y="384975"/>
                </a:lnTo>
                <a:lnTo>
                  <a:pt x="543725" y="377355"/>
                </a:lnTo>
                <a:lnTo>
                  <a:pt x="371894" y="344677"/>
                </a:lnTo>
                <a:lnTo>
                  <a:pt x="352743" y="340643"/>
                </a:lnTo>
                <a:lnTo>
                  <a:pt x="303278" y="326868"/>
                </a:lnTo>
                <a:lnTo>
                  <a:pt x="264270" y="310749"/>
                </a:lnTo>
                <a:lnTo>
                  <a:pt x="225141" y="285981"/>
                </a:lnTo>
                <a:lnTo>
                  <a:pt x="196483" y="257934"/>
                </a:lnTo>
                <a:lnTo>
                  <a:pt x="190411" y="250470"/>
                </a:lnTo>
                <a:lnTo>
                  <a:pt x="0" y="0"/>
                </a:lnTo>
                <a:close/>
              </a:path>
            </a:pathLst>
          </a:custGeom>
          <a:solidFill>
            <a:srgbClr val="BBBDC0"/>
          </a:solidFill>
        </p:spPr>
        <p:txBody>
          <a:bodyPr wrap="square" lIns="0" tIns="0" rIns="0" bIns="0" rtlCol="0">
            <a:noAutofit/>
          </a:bodyPr>
          <a:lstStyle/>
          <a:p>
            <a:endParaRPr/>
          </a:p>
        </p:txBody>
      </p:sp>
      <p:sp>
        <p:nvSpPr>
          <p:cNvPr id="26" name="object 26"/>
          <p:cNvSpPr/>
          <p:nvPr/>
        </p:nvSpPr>
        <p:spPr>
          <a:xfrm>
            <a:off x="5711952" y="536665"/>
            <a:ext cx="543725" cy="351776"/>
          </a:xfrm>
          <a:custGeom>
            <a:avLst/>
            <a:gdLst/>
            <a:ahLst/>
            <a:cxnLst/>
            <a:rect l="l" t="t" r="r" b="b"/>
            <a:pathLst>
              <a:path w="543725" h="351776">
                <a:moveTo>
                  <a:pt x="0" y="0"/>
                </a:moveTo>
                <a:lnTo>
                  <a:pt x="0" y="48056"/>
                </a:lnTo>
                <a:lnTo>
                  <a:pt x="130560" y="186791"/>
                </a:lnTo>
                <a:lnTo>
                  <a:pt x="165004" y="221985"/>
                </a:lnTo>
                <a:lnTo>
                  <a:pt x="200042" y="255809"/>
                </a:lnTo>
                <a:lnTo>
                  <a:pt x="234261" y="280765"/>
                </a:lnTo>
                <a:lnTo>
                  <a:pt x="279963" y="301201"/>
                </a:lnTo>
                <a:lnTo>
                  <a:pt x="327035" y="312698"/>
                </a:lnTo>
                <a:lnTo>
                  <a:pt x="543511" y="351776"/>
                </a:lnTo>
                <a:lnTo>
                  <a:pt x="543725" y="343661"/>
                </a:lnTo>
                <a:lnTo>
                  <a:pt x="409425" y="319604"/>
                </a:lnTo>
                <a:lnTo>
                  <a:pt x="351983" y="308378"/>
                </a:lnTo>
                <a:lnTo>
                  <a:pt x="302999" y="296314"/>
                </a:lnTo>
                <a:lnTo>
                  <a:pt x="266713" y="283080"/>
                </a:lnTo>
                <a:lnTo>
                  <a:pt x="230471" y="261077"/>
                </a:lnTo>
                <a:lnTo>
                  <a:pt x="198539" y="230902"/>
                </a:lnTo>
                <a:lnTo>
                  <a:pt x="148180" y="173852"/>
                </a:lnTo>
                <a:lnTo>
                  <a:pt x="0" y="0"/>
                </a:lnTo>
                <a:close/>
              </a:path>
            </a:pathLst>
          </a:custGeom>
          <a:solidFill>
            <a:srgbClr val="BBBDC0"/>
          </a:solidFill>
        </p:spPr>
        <p:txBody>
          <a:bodyPr wrap="square" lIns="0" tIns="0" rIns="0" bIns="0" rtlCol="0">
            <a:noAutofit/>
          </a:bodyPr>
          <a:lstStyle/>
          <a:p>
            <a:endParaRPr/>
          </a:p>
        </p:txBody>
      </p:sp>
      <p:sp>
        <p:nvSpPr>
          <p:cNvPr id="27" name="object 27"/>
          <p:cNvSpPr/>
          <p:nvPr/>
        </p:nvSpPr>
        <p:spPr>
          <a:xfrm>
            <a:off x="4808220" y="1560957"/>
            <a:ext cx="783958" cy="0"/>
          </a:xfrm>
          <a:custGeom>
            <a:avLst/>
            <a:gdLst/>
            <a:ahLst/>
            <a:cxnLst/>
            <a:rect l="l" t="t" r="r" b="b"/>
            <a:pathLst>
              <a:path w="783958">
                <a:moveTo>
                  <a:pt x="0" y="0"/>
                </a:moveTo>
                <a:lnTo>
                  <a:pt x="783958" y="0"/>
                </a:lnTo>
              </a:path>
            </a:pathLst>
          </a:custGeom>
          <a:ln w="46024">
            <a:solidFill>
              <a:srgbClr val="0F5399"/>
            </a:solidFill>
          </a:ln>
        </p:spPr>
        <p:txBody>
          <a:bodyPr wrap="square" lIns="0" tIns="0" rIns="0" bIns="0" rtlCol="0">
            <a:noAutofit/>
          </a:bodyPr>
          <a:lstStyle/>
          <a:p>
            <a:endParaRPr/>
          </a:p>
        </p:txBody>
      </p:sp>
      <p:sp>
        <p:nvSpPr>
          <p:cNvPr id="28" name="object 28"/>
          <p:cNvSpPr txBox="1"/>
          <p:nvPr/>
        </p:nvSpPr>
        <p:spPr>
          <a:xfrm>
            <a:off x="4828933" y="1244065"/>
            <a:ext cx="631190" cy="274955"/>
          </a:xfrm>
          <a:prstGeom prst="rect">
            <a:avLst/>
          </a:prstGeom>
        </p:spPr>
        <p:txBody>
          <a:bodyPr vert="horz" wrap="square" lIns="0" tIns="0" rIns="0" bIns="0" rtlCol="0">
            <a:noAutofit/>
          </a:bodyPr>
          <a:lstStyle/>
          <a:p>
            <a:pPr marL="12700" marR="12700">
              <a:lnSpc>
                <a:spcPts val="1030"/>
              </a:lnSpc>
            </a:pPr>
            <a:r>
              <a:rPr sz="1000" spc="-140" dirty="0" smtClean="0">
                <a:solidFill>
                  <a:srgbClr val="5B5F62"/>
                </a:solidFill>
                <a:latin typeface="Arial"/>
                <a:cs typeface="Arial"/>
              </a:rPr>
              <a:t>Eu</a:t>
            </a:r>
            <a:r>
              <a:rPr sz="1000" spc="-45" dirty="0" smtClean="0">
                <a:solidFill>
                  <a:srgbClr val="5B5F62"/>
                </a:solidFill>
                <a:latin typeface="Arial"/>
                <a:cs typeface="Arial"/>
              </a:rPr>
              <a:t>rop</a:t>
            </a:r>
            <a:r>
              <a:rPr sz="1000" spc="-90" dirty="0" smtClean="0">
                <a:solidFill>
                  <a:srgbClr val="5B5F62"/>
                </a:solidFill>
                <a:latin typeface="Arial"/>
                <a:cs typeface="Arial"/>
              </a:rPr>
              <a:t>ean</a:t>
            </a:r>
            <a:r>
              <a:rPr sz="1000" spc="-65" dirty="0" smtClean="0">
                <a:solidFill>
                  <a:srgbClr val="5B5F62"/>
                </a:solidFill>
                <a:latin typeface="Arial"/>
                <a:cs typeface="Arial"/>
              </a:rPr>
              <a:t> </a:t>
            </a:r>
            <a:r>
              <a:rPr sz="1000" spc="-195" dirty="0" smtClean="0">
                <a:solidFill>
                  <a:srgbClr val="5B5F62"/>
                </a:solidFill>
                <a:latin typeface="Arial"/>
                <a:cs typeface="Arial"/>
              </a:rPr>
              <a:t>C</a:t>
            </a:r>
            <a:r>
              <a:rPr sz="1000" spc="-70" dirty="0" smtClean="0">
                <a:solidFill>
                  <a:srgbClr val="5B5F62"/>
                </a:solidFill>
                <a:latin typeface="Arial"/>
                <a:cs typeface="Arial"/>
              </a:rPr>
              <a:t>ommis</a:t>
            </a:r>
            <a:r>
              <a:rPr sz="1000" spc="-150" dirty="0" smtClean="0">
                <a:solidFill>
                  <a:srgbClr val="5B5F62"/>
                </a:solidFill>
                <a:latin typeface="Arial"/>
                <a:cs typeface="Arial"/>
              </a:rPr>
              <a:t>s</a:t>
            </a:r>
            <a:r>
              <a:rPr sz="1000" spc="-45" dirty="0" smtClean="0">
                <a:solidFill>
                  <a:srgbClr val="5B5F62"/>
                </a:solidFill>
                <a:latin typeface="Arial"/>
                <a:cs typeface="Arial"/>
              </a:rPr>
              <a:t>io</a:t>
            </a:r>
            <a:r>
              <a:rPr sz="1000" spc="-10" dirty="0" smtClean="0">
                <a:solidFill>
                  <a:srgbClr val="5B5F62"/>
                </a:solidFill>
                <a:latin typeface="Arial"/>
                <a:cs typeface="Arial"/>
              </a:rPr>
              <a:t>n</a:t>
            </a:r>
            <a:endParaRPr sz="1000" dirty="0">
              <a:latin typeface="Arial"/>
              <a:cs typeface="Arial"/>
            </a:endParaRPr>
          </a:p>
        </p:txBody>
      </p:sp>
      <p:sp>
        <p:nvSpPr>
          <p:cNvPr id="29" name="object 29"/>
          <p:cNvSpPr/>
          <p:nvPr/>
        </p:nvSpPr>
        <p:spPr>
          <a:xfrm>
            <a:off x="8106473" y="4466475"/>
            <a:ext cx="2585529" cy="1358900"/>
          </a:xfrm>
          <a:custGeom>
            <a:avLst/>
            <a:gdLst/>
            <a:ahLst/>
            <a:cxnLst/>
            <a:rect l="l" t="t" r="r" b="b"/>
            <a:pathLst>
              <a:path w="2585529" h="1358900">
                <a:moveTo>
                  <a:pt x="0" y="1358900"/>
                </a:moveTo>
                <a:lnTo>
                  <a:pt x="2585529" y="1358900"/>
                </a:lnTo>
                <a:lnTo>
                  <a:pt x="2585529" y="0"/>
                </a:lnTo>
                <a:lnTo>
                  <a:pt x="0" y="0"/>
                </a:lnTo>
                <a:lnTo>
                  <a:pt x="0" y="1358900"/>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8224932" y="5199764"/>
            <a:ext cx="2279529" cy="291136"/>
          </a:xfrm>
          <a:prstGeom prst="rect">
            <a:avLst/>
          </a:prstGeom>
          <a:blipFill>
            <a:blip r:embed="rId6" cstate="print"/>
            <a:stretch>
              <a:fillRect/>
            </a:stretch>
          </a:blipFill>
        </p:spPr>
        <p:txBody>
          <a:bodyPr wrap="square" lIns="0" tIns="0" rIns="0" bIns="0" rtlCol="0">
            <a:noAutofit/>
          </a:bodyPr>
          <a:lstStyle/>
          <a:p>
            <a:endParaRPr/>
          </a:p>
        </p:txBody>
      </p:sp>
      <p:sp>
        <p:nvSpPr>
          <p:cNvPr id="31" name="object 31"/>
          <p:cNvSpPr/>
          <p:nvPr/>
        </p:nvSpPr>
        <p:spPr>
          <a:xfrm>
            <a:off x="8231286" y="4637017"/>
            <a:ext cx="2269850" cy="456543"/>
          </a:xfrm>
          <a:custGeom>
            <a:avLst/>
            <a:gdLst/>
            <a:ahLst/>
            <a:cxnLst/>
            <a:rect l="l" t="t" r="r" b="b"/>
            <a:pathLst>
              <a:path w="2269850" h="456543">
                <a:moveTo>
                  <a:pt x="40112" y="18119"/>
                </a:moveTo>
                <a:lnTo>
                  <a:pt x="4505" y="38207"/>
                </a:lnTo>
                <a:lnTo>
                  <a:pt x="0" y="406402"/>
                </a:lnTo>
                <a:lnTo>
                  <a:pt x="2702" y="420812"/>
                </a:lnTo>
                <a:lnTo>
                  <a:pt x="10131" y="432284"/>
                </a:lnTo>
                <a:lnTo>
                  <a:pt x="21264" y="440143"/>
                </a:lnTo>
                <a:lnTo>
                  <a:pt x="35081" y="443711"/>
                </a:lnTo>
                <a:lnTo>
                  <a:pt x="241896" y="443854"/>
                </a:lnTo>
                <a:lnTo>
                  <a:pt x="256430" y="442153"/>
                </a:lnTo>
                <a:lnTo>
                  <a:pt x="286720" y="411730"/>
                </a:lnTo>
                <a:lnTo>
                  <a:pt x="287404" y="401345"/>
                </a:lnTo>
                <a:lnTo>
                  <a:pt x="285361" y="391097"/>
                </a:lnTo>
                <a:lnTo>
                  <a:pt x="250208" y="363983"/>
                </a:lnTo>
                <a:lnTo>
                  <a:pt x="74853" y="363438"/>
                </a:lnTo>
                <a:lnTo>
                  <a:pt x="74853" y="55552"/>
                </a:lnTo>
                <a:lnTo>
                  <a:pt x="72095" y="41482"/>
                </a:lnTo>
                <a:lnTo>
                  <a:pt x="64602" y="29735"/>
                </a:lnTo>
                <a:lnTo>
                  <a:pt x="53550" y="21539"/>
                </a:lnTo>
                <a:lnTo>
                  <a:pt x="40112" y="18119"/>
                </a:lnTo>
                <a:close/>
              </a:path>
              <a:path w="2269850" h="456543">
                <a:moveTo>
                  <a:pt x="397827" y="17068"/>
                </a:moveTo>
                <a:lnTo>
                  <a:pt x="358999" y="37747"/>
                </a:lnTo>
                <a:lnTo>
                  <a:pt x="354952" y="406402"/>
                </a:lnTo>
                <a:lnTo>
                  <a:pt x="357051" y="419981"/>
                </a:lnTo>
                <a:lnTo>
                  <a:pt x="362774" y="430618"/>
                </a:lnTo>
                <a:lnTo>
                  <a:pt x="371258" y="438334"/>
                </a:lnTo>
                <a:lnTo>
                  <a:pt x="381642" y="443148"/>
                </a:lnTo>
                <a:lnTo>
                  <a:pt x="393064" y="445080"/>
                </a:lnTo>
                <a:lnTo>
                  <a:pt x="404662" y="444147"/>
                </a:lnTo>
                <a:lnTo>
                  <a:pt x="435576" y="412176"/>
                </a:lnTo>
                <a:lnTo>
                  <a:pt x="435940" y="55526"/>
                </a:lnTo>
                <a:lnTo>
                  <a:pt x="433841" y="41963"/>
                </a:lnTo>
                <a:lnTo>
                  <a:pt x="428118" y="31365"/>
                </a:lnTo>
                <a:lnTo>
                  <a:pt x="419634" y="23702"/>
                </a:lnTo>
                <a:lnTo>
                  <a:pt x="409249" y="18946"/>
                </a:lnTo>
                <a:lnTo>
                  <a:pt x="397827" y="17068"/>
                </a:lnTo>
                <a:close/>
              </a:path>
              <a:path w="2269850" h="456543">
                <a:moveTo>
                  <a:pt x="546422" y="338959"/>
                </a:moveTo>
                <a:lnTo>
                  <a:pt x="515461" y="369601"/>
                </a:lnTo>
                <a:lnTo>
                  <a:pt x="513675" y="381324"/>
                </a:lnTo>
                <a:lnTo>
                  <a:pt x="515002" y="392526"/>
                </a:lnTo>
                <a:lnTo>
                  <a:pt x="541181" y="422052"/>
                </a:lnTo>
                <a:lnTo>
                  <a:pt x="592859" y="445091"/>
                </a:lnTo>
                <a:lnTo>
                  <a:pt x="632823" y="453763"/>
                </a:lnTo>
                <a:lnTo>
                  <a:pt x="674666" y="456543"/>
                </a:lnTo>
                <a:lnTo>
                  <a:pt x="695614" y="455578"/>
                </a:lnTo>
                <a:lnTo>
                  <a:pt x="736211" y="448648"/>
                </a:lnTo>
                <a:lnTo>
                  <a:pt x="773266" y="434664"/>
                </a:lnTo>
                <a:lnTo>
                  <a:pt x="817464" y="399444"/>
                </a:lnTo>
                <a:lnTo>
                  <a:pt x="829457" y="380629"/>
                </a:lnTo>
                <a:lnTo>
                  <a:pt x="677647" y="380622"/>
                </a:lnTo>
                <a:lnTo>
                  <a:pt x="664728" y="379643"/>
                </a:lnTo>
                <a:lnTo>
                  <a:pt x="626270" y="371810"/>
                </a:lnTo>
                <a:lnTo>
                  <a:pt x="582332" y="353411"/>
                </a:lnTo>
                <a:lnTo>
                  <a:pt x="568904" y="344614"/>
                </a:lnTo>
                <a:lnTo>
                  <a:pt x="557016" y="339956"/>
                </a:lnTo>
                <a:lnTo>
                  <a:pt x="546422" y="338959"/>
                </a:lnTo>
                <a:close/>
              </a:path>
              <a:path w="2269850" h="456543">
                <a:moveTo>
                  <a:pt x="686490" y="0"/>
                </a:moveTo>
                <a:lnTo>
                  <a:pt x="632857" y="4283"/>
                </a:lnTo>
                <a:lnTo>
                  <a:pt x="584225" y="21215"/>
                </a:lnTo>
                <a:lnTo>
                  <a:pt x="545810" y="50961"/>
                </a:lnTo>
                <a:lnTo>
                  <a:pt x="522825" y="93683"/>
                </a:lnTo>
                <a:lnTo>
                  <a:pt x="518631" y="135341"/>
                </a:lnTo>
                <a:lnTo>
                  <a:pt x="521495" y="156690"/>
                </a:lnTo>
                <a:lnTo>
                  <a:pt x="548528" y="204606"/>
                </a:lnTo>
                <a:lnTo>
                  <a:pt x="595001" y="234229"/>
                </a:lnTo>
                <a:lnTo>
                  <a:pt x="631564" y="247563"/>
                </a:lnTo>
                <a:lnTo>
                  <a:pt x="686950" y="263567"/>
                </a:lnTo>
                <a:lnTo>
                  <a:pt x="703991" y="268961"/>
                </a:lnTo>
                <a:lnTo>
                  <a:pt x="745367" y="289253"/>
                </a:lnTo>
                <a:lnTo>
                  <a:pt x="763905" y="321617"/>
                </a:lnTo>
                <a:lnTo>
                  <a:pt x="761460" y="334541"/>
                </a:lnTo>
                <a:lnTo>
                  <a:pt x="734981" y="369079"/>
                </a:lnTo>
                <a:lnTo>
                  <a:pt x="690319" y="380629"/>
                </a:lnTo>
                <a:lnTo>
                  <a:pt x="829460" y="380622"/>
                </a:lnTo>
                <a:lnTo>
                  <a:pt x="836179" y="365792"/>
                </a:lnTo>
                <a:lnTo>
                  <a:pt x="841420" y="346030"/>
                </a:lnTo>
                <a:lnTo>
                  <a:pt x="841506" y="345657"/>
                </a:lnTo>
                <a:lnTo>
                  <a:pt x="843762" y="323458"/>
                </a:lnTo>
                <a:lnTo>
                  <a:pt x="842438" y="300551"/>
                </a:lnTo>
                <a:lnTo>
                  <a:pt x="829241" y="263551"/>
                </a:lnTo>
                <a:lnTo>
                  <a:pt x="789319" y="225819"/>
                </a:lnTo>
                <a:lnTo>
                  <a:pt x="754144" y="209186"/>
                </a:lnTo>
                <a:lnTo>
                  <a:pt x="716008" y="196712"/>
                </a:lnTo>
                <a:lnTo>
                  <a:pt x="678241" y="186119"/>
                </a:lnTo>
                <a:lnTo>
                  <a:pt x="660537" y="180816"/>
                </a:lnTo>
                <a:lnTo>
                  <a:pt x="617138" y="161460"/>
                </a:lnTo>
                <a:lnTo>
                  <a:pt x="597054" y="130956"/>
                </a:lnTo>
                <a:lnTo>
                  <a:pt x="597484" y="116982"/>
                </a:lnTo>
                <a:lnTo>
                  <a:pt x="623657" y="81517"/>
                </a:lnTo>
                <a:lnTo>
                  <a:pt x="671118" y="71361"/>
                </a:lnTo>
                <a:lnTo>
                  <a:pt x="814839" y="71361"/>
                </a:lnTo>
                <a:lnTo>
                  <a:pt x="814971" y="63085"/>
                </a:lnTo>
                <a:lnTo>
                  <a:pt x="787903" y="28731"/>
                </a:lnTo>
                <a:lnTo>
                  <a:pt x="739910" y="8203"/>
                </a:lnTo>
                <a:lnTo>
                  <a:pt x="704578" y="1355"/>
                </a:lnTo>
                <a:lnTo>
                  <a:pt x="686490" y="0"/>
                </a:lnTo>
                <a:close/>
              </a:path>
              <a:path w="2269850" h="456543">
                <a:moveTo>
                  <a:pt x="814839" y="71361"/>
                </a:moveTo>
                <a:lnTo>
                  <a:pt x="671118" y="71361"/>
                </a:lnTo>
                <a:lnTo>
                  <a:pt x="684422" y="71987"/>
                </a:lnTo>
                <a:lnTo>
                  <a:pt x="697798" y="73666"/>
                </a:lnTo>
                <a:lnTo>
                  <a:pt x="735841" y="83980"/>
                </a:lnTo>
                <a:lnTo>
                  <a:pt x="765708" y="99211"/>
                </a:lnTo>
                <a:lnTo>
                  <a:pt x="774417" y="101745"/>
                </a:lnTo>
                <a:lnTo>
                  <a:pt x="809247" y="86063"/>
                </a:lnTo>
                <a:lnTo>
                  <a:pt x="812875" y="79029"/>
                </a:lnTo>
                <a:lnTo>
                  <a:pt x="814839" y="71361"/>
                </a:lnTo>
                <a:close/>
              </a:path>
              <a:path w="2269850" h="456543">
                <a:moveTo>
                  <a:pt x="951204" y="18696"/>
                </a:moveTo>
                <a:lnTo>
                  <a:pt x="917361" y="39529"/>
                </a:lnTo>
                <a:lnTo>
                  <a:pt x="913803" y="405805"/>
                </a:lnTo>
                <a:lnTo>
                  <a:pt x="916292" y="420156"/>
                </a:lnTo>
                <a:lnTo>
                  <a:pt x="923299" y="431889"/>
                </a:lnTo>
                <a:lnTo>
                  <a:pt x="934127" y="440065"/>
                </a:lnTo>
                <a:lnTo>
                  <a:pt x="948082" y="443742"/>
                </a:lnTo>
                <a:lnTo>
                  <a:pt x="1144066" y="443854"/>
                </a:lnTo>
                <a:lnTo>
                  <a:pt x="1161941" y="443094"/>
                </a:lnTo>
                <a:lnTo>
                  <a:pt x="1208387" y="432327"/>
                </a:lnTo>
                <a:lnTo>
                  <a:pt x="1243928" y="410516"/>
                </a:lnTo>
                <a:lnTo>
                  <a:pt x="1268383" y="379824"/>
                </a:lnTo>
                <a:lnTo>
                  <a:pt x="1273572" y="368975"/>
                </a:lnTo>
                <a:lnTo>
                  <a:pt x="994156" y="368975"/>
                </a:lnTo>
                <a:lnTo>
                  <a:pt x="994156" y="260123"/>
                </a:lnTo>
                <a:lnTo>
                  <a:pt x="1269320" y="260123"/>
                </a:lnTo>
                <a:lnTo>
                  <a:pt x="1269152" y="259756"/>
                </a:lnTo>
                <a:lnTo>
                  <a:pt x="1234648" y="223638"/>
                </a:lnTo>
                <a:lnTo>
                  <a:pt x="1222613" y="217142"/>
                </a:lnTo>
                <a:lnTo>
                  <a:pt x="1229714" y="205261"/>
                </a:lnTo>
                <a:lnTo>
                  <a:pt x="1235603" y="193292"/>
                </a:lnTo>
                <a:lnTo>
                  <a:pt x="1238752" y="185219"/>
                </a:lnTo>
                <a:lnTo>
                  <a:pt x="994156" y="185219"/>
                </a:lnTo>
                <a:lnTo>
                  <a:pt x="994156" y="93576"/>
                </a:lnTo>
                <a:lnTo>
                  <a:pt x="1238984" y="93576"/>
                </a:lnTo>
                <a:lnTo>
                  <a:pt x="1237079" y="88179"/>
                </a:lnTo>
                <a:lnTo>
                  <a:pt x="1215587" y="54550"/>
                </a:lnTo>
                <a:lnTo>
                  <a:pt x="1182867" y="30867"/>
                </a:lnTo>
                <a:lnTo>
                  <a:pt x="1139342" y="19409"/>
                </a:lnTo>
                <a:lnTo>
                  <a:pt x="951204" y="18696"/>
                </a:lnTo>
                <a:close/>
              </a:path>
              <a:path w="2269850" h="456543">
                <a:moveTo>
                  <a:pt x="1269320" y="260123"/>
                </a:moveTo>
                <a:lnTo>
                  <a:pt x="1144066" y="260123"/>
                </a:lnTo>
                <a:lnTo>
                  <a:pt x="1158128" y="261686"/>
                </a:lnTo>
                <a:lnTo>
                  <a:pt x="1170046" y="266062"/>
                </a:lnTo>
                <a:lnTo>
                  <a:pt x="1196267" y="302419"/>
                </a:lnTo>
                <a:lnTo>
                  <a:pt x="1197460" y="313897"/>
                </a:lnTo>
                <a:lnTo>
                  <a:pt x="1196509" y="325401"/>
                </a:lnTo>
                <a:lnTo>
                  <a:pt x="1171255" y="362387"/>
                </a:lnTo>
                <a:lnTo>
                  <a:pt x="994156" y="368975"/>
                </a:lnTo>
                <a:lnTo>
                  <a:pt x="1273572" y="368975"/>
                </a:lnTo>
                <a:lnTo>
                  <a:pt x="1274041" y="367995"/>
                </a:lnTo>
                <a:lnTo>
                  <a:pt x="1278457" y="355425"/>
                </a:lnTo>
                <a:lnTo>
                  <a:pt x="1281573" y="342418"/>
                </a:lnTo>
                <a:lnTo>
                  <a:pt x="1283435" y="328831"/>
                </a:lnTo>
                <a:lnTo>
                  <a:pt x="1283012" y="312809"/>
                </a:lnTo>
                <a:lnTo>
                  <a:pt x="1281397" y="297906"/>
                </a:lnTo>
                <a:lnTo>
                  <a:pt x="1278564" y="284106"/>
                </a:lnTo>
                <a:lnTo>
                  <a:pt x="1274491" y="271394"/>
                </a:lnTo>
                <a:lnTo>
                  <a:pt x="1269320" y="260123"/>
                </a:lnTo>
                <a:close/>
              </a:path>
              <a:path w="2269850" h="456543">
                <a:moveTo>
                  <a:pt x="1238984" y="93576"/>
                </a:moveTo>
                <a:lnTo>
                  <a:pt x="1123797" y="93576"/>
                </a:lnTo>
                <a:lnTo>
                  <a:pt x="1139089" y="96287"/>
                </a:lnTo>
                <a:lnTo>
                  <a:pt x="1151398" y="103531"/>
                </a:lnTo>
                <a:lnTo>
                  <a:pt x="1160349" y="113973"/>
                </a:lnTo>
                <a:lnTo>
                  <a:pt x="1165565" y="126276"/>
                </a:lnTo>
                <a:lnTo>
                  <a:pt x="1166799" y="136019"/>
                </a:lnTo>
                <a:lnTo>
                  <a:pt x="1164969" y="153210"/>
                </a:lnTo>
                <a:lnTo>
                  <a:pt x="1139900" y="182759"/>
                </a:lnTo>
                <a:lnTo>
                  <a:pt x="994156" y="185219"/>
                </a:lnTo>
                <a:lnTo>
                  <a:pt x="1238752" y="185219"/>
                </a:lnTo>
                <a:lnTo>
                  <a:pt x="1240307" y="181234"/>
                </a:lnTo>
                <a:lnTo>
                  <a:pt x="1243849" y="169089"/>
                </a:lnTo>
                <a:lnTo>
                  <a:pt x="1246253" y="156859"/>
                </a:lnTo>
                <a:lnTo>
                  <a:pt x="1247545" y="144544"/>
                </a:lnTo>
                <a:lnTo>
                  <a:pt x="1246924" y="129471"/>
                </a:lnTo>
                <a:lnTo>
                  <a:pt x="1244962" y="114996"/>
                </a:lnTo>
                <a:lnTo>
                  <a:pt x="1241676" y="101204"/>
                </a:lnTo>
                <a:lnTo>
                  <a:pt x="1238984" y="93576"/>
                </a:lnTo>
                <a:close/>
              </a:path>
              <a:path w="2269850" h="456543">
                <a:moveTo>
                  <a:pt x="1572691" y="3317"/>
                </a:moveTo>
                <a:lnTo>
                  <a:pt x="1521677" y="8341"/>
                </a:lnTo>
                <a:lnTo>
                  <a:pt x="1472568" y="23447"/>
                </a:lnTo>
                <a:lnTo>
                  <a:pt x="1427835" y="48691"/>
                </a:lnTo>
                <a:lnTo>
                  <a:pt x="1389875" y="84222"/>
                </a:lnTo>
                <a:lnTo>
                  <a:pt x="1361385" y="129799"/>
                </a:lnTo>
                <a:lnTo>
                  <a:pt x="1348738" y="165966"/>
                </a:lnTo>
                <a:lnTo>
                  <a:pt x="1342064" y="206724"/>
                </a:lnTo>
                <a:lnTo>
                  <a:pt x="1341196" y="228831"/>
                </a:lnTo>
                <a:lnTo>
                  <a:pt x="1342079" y="250972"/>
                </a:lnTo>
                <a:lnTo>
                  <a:pt x="1348738" y="291503"/>
                </a:lnTo>
                <a:lnTo>
                  <a:pt x="1361385" y="327602"/>
                </a:lnTo>
                <a:lnTo>
                  <a:pt x="1389950" y="373146"/>
                </a:lnTo>
                <a:lnTo>
                  <a:pt x="1427835" y="408267"/>
                </a:lnTo>
                <a:lnTo>
                  <a:pt x="1472568" y="432858"/>
                </a:lnTo>
                <a:lnTo>
                  <a:pt x="1521677" y="446810"/>
                </a:lnTo>
                <a:lnTo>
                  <a:pt x="1555627" y="450147"/>
                </a:lnTo>
                <a:lnTo>
                  <a:pt x="1572691" y="450014"/>
                </a:lnTo>
                <a:lnTo>
                  <a:pt x="1620989" y="444935"/>
                </a:lnTo>
                <a:lnTo>
                  <a:pt x="1667569" y="429770"/>
                </a:lnTo>
                <a:lnTo>
                  <a:pt x="1710058" y="404627"/>
                </a:lnTo>
                <a:lnTo>
                  <a:pt x="1741849" y="374465"/>
                </a:lnTo>
                <a:lnTo>
                  <a:pt x="1569198" y="374465"/>
                </a:lnTo>
                <a:lnTo>
                  <a:pt x="1555919" y="373916"/>
                </a:lnTo>
                <a:lnTo>
                  <a:pt x="1516769" y="365624"/>
                </a:lnTo>
                <a:lnTo>
                  <a:pt x="1480917" y="347420"/>
                </a:lnTo>
                <a:lnTo>
                  <a:pt x="1451275" y="319378"/>
                </a:lnTo>
                <a:lnTo>
                  <a:pt x="1430755" y="281569"/>
                </a:lnTo>
                <a:lnTo>
                  <a:pt x="1422271" y="234065"/>
                </a:lnTo>
                <a:lnTo>
                  <a:pt x="1423074" y="215953"/>
                </a:lnTo>
                <a:lnTo>
                  <a:pt x="1434405" y="168736"/>
                </a:lnTo>
                <a:lnTo>
                  <a:pt x="1456806" y="132049"/>
                </a:lnTo>
                <a:lnTo>
                  <a:pt x="1487304" y="105698"/>
                </a:lnTo>
                <a:lnTo>
                  <a:pt x="1522928" y="89489"/>
                </a:lnTo>
                <a:lnTo>
                  <a:pt x="1560703" y="83230"/>
                </a:lnTo>
                <a:lnTo>
                  <a:pt x="1741850" y="83230"/>
                </a:lnTo>
                <a:lnTo>
                  <a:pt x="1734940" y="75279"/>
                </a:lnTo>
                <a:lnTo>
                  <a:pt x="1696496" y="43124"/>
                </a:lnTo>
                <a:lnTo>
                  <a:pt x="1652380" y="20396"/>
                </a:lnTo>
                <a:lnTo>
                  <a:pt x="1604964" y="7040"/>
                </a:lnTo>
                <a:lnTo>
                  <a:pt x="1588835" y="4662"/>
                </a:lnTo>
                <a:lnTo>
                  <a:pt x="1572691" y="3317"/>
                </a:lnTo>
                <a:close/>
              </a:path>
              <a:path w="2269850" h="456543">
                <a:moveTo>
                  <a:pt x="1741850" y="83230"/>
                </a:moveTo>
                <a:lnTo>
                  <a:pt x="1560703" y="83230"/>
                </a:lnTo>
                <a:lnTo>
                  <a:pt x="1574433" y="83745"/>
                </a:lnTo>
                <a:lnTo>
                  <a:pt x="1588057" y="85327"/>
                </a:lnTo>
                <a:lnTo>
                  <a:pt x="1627296" y="96462"/>
                </a:lnTo>
                <a:lnTo>
                  <a:pt x="1661996" y="117184"/>
                </a:lnTo>
                <a:lnTo>
                  <a:pt x="1689465" y="147490"/>
                </a:lnTo>
                <a:lnTo>
                  <a:pt x="1707015" y="187377"/>
                </a:lnTo>
                <a:lnTo>
                  <a:pt x="1712125" y="228831"/>
                </a:lnTo>
                <a:lnTo>
                  <a:pt x="1711285" y="246105"/>
                </a:lnTo>
                <a:lnTo>
                  <a:pt x="1699564" y="291503"/>
                </a:lnTo>
                <a:lnTo>
                  <a:pt x="1676494" y="327035"/>
                </a:lnTo>
                <a:lnTo>
                  <a:pt x="1645037" y="352779"/>
                </a:lnTo>
                <a:lnTo>
                  <a:pt x="1608259" y="368612"/>
                </a:lnTo>
                <a:lnTo>
                  <a:pt x="1569198" y="374465"/>
                </a:lnTo>
                <a:lnTo>
                  <a:pt x="1741849" y="374465"/>
                </a:lnTo>
                <a:lnTo>
                  <a:pt x="1765337" y="340846"/>
                </a:lnTo>
                <a:lnTo>
                  <a:pt x="1785316" y="289628"/>
                </a:lnTo>
                <a:lnTo>
                  <a:pt x="1791675" y="250154"/>
                </a:lnTo>
                <a:lnTo>
                  <a:pt x="1792503" y="228831"/>
                </a:lnTo>
                <a:lnTo>
                  <a:pt x="1791675" y="207512"/>
                </a:lnTo>
                <a:lnTo>
                  <a:pt x="1785316" y="168079"/>
                </a:lnTo>
                <a:lnTo>
                  <a:pt x="1765337" y="116913"/>
                </a:lnTo>
                <a:lnTo>
                  <a:pt x="1746083" y="88101"/>
                </a:lnTo>
                <a:lnTo>
                  <a:pt x="1741850" y="83230"/>
                </a:lnTo>
                <a:close/>
              </a:path>
              <a:path w="2269850" h="456543">
                <a:moveTo>
                  <a:pt x="2256700" y="368874"/>
                </a:moveTo>
                <a:lnTo>
                  <a:pt x="2166493" y="368874"/>
                </a:lnTo>
                <a:lnTo>
                  <a:pt x="2193603" y="423081"/>
                </a:lnTo>
                <a:lnTo>
                  <a:pt x="2229529" y="444932"/>
                </a:lnTo>
                <a:lnTo>
                  <a:pt x="2237920" y="443427"/>
                </a:lnTo>
                <a:lnTo>
                  <a:pt x="2268276" y="415193"/>
                </a:lnTo>
                <a:lnTo>
                  <a:pt x="2269850" y="406501"/>
                </a:lnTo>
                <a:lnTo>
                  <a:pt x="2269189" y="397163"/>
                </a:lnTo>
                <a:lnTo>
                  <a:pt x="2265977" y="387339"/>
                </a:lnTo>
                <a:lnTo>
                  <a:pt x="2256700" y="368874"/>
                </a:lnTo>
                <a:close/>
              </a:path>
              <a:path w="2269850" h="456543">
                <a:moveTo>
                  <a:pt x="2054054" y="15317"/>
                </a:moveTo>
                <a:lnTo>
                  <a:pt x="2015533" y="40013"/>
                </a:lnTo>
                <a:lnTo>
                  <a:pt x="1839201" y="384876"/>
                </a:lnTo>
                <a:lnTo>
                  <a:pt x="1834551" y="409937"/>
                </a:lnTo>
                <a:lnTo>
                  <a:pt x="1837470" y="420916"/>
                </a:lnTo>
                <a:lnTo>
                  <a:pt x="1843180" y="430559"/>
                </a:lnTo>
                <a:lnTo>
                  <a:pt x="1851154" y="438642"/>
                </a:lnTo>
                <a:lnTo>
                  <a:pt x="1866353" y="442395"/>
                </a:lnTo>
                <a:lnTo>
                  <a:pt x="1880015" y="443427"/>
                </a:lnTo>
                <a:lnTo>
                  <a:pt x="1891942" y="441644"/>
                </a:lnTo>
                <a:lnTo>
                  <a:pt x="1901934" y="436954"/>
                </a:lnTo>
                <a:lnTo>
                  <a:pt x="1909791" y="429263"/>
                </a:lnTo>
                <a:lnTo>
                  <a:pt x="1913496" y="422963"/>
                </a:lnTo>
                <a:lnTo>
                  <a:pt x="1939899" y="368874"/>
                </a:lnTo>
                <a:lnTo>
                  <a:pt x="2256700" y="368874"/>
                </a:lnTo>
                <a:lnTo>
                  <a:pt x="2215987" y="287835"/>
                </a:lnTo>
                <a:lnTo>
                  <a:pt x="1977961" y="287835"/>
                </a:lnTo>
                <a:lnTo>
                  <a:pt x="2053501" y="136057"/>
                </a:lnTo>
                <a:lnTo>
                  <a:pt x="2139735" y="136057"/>
                </a:lnTo>
                <a:lnTo>
                  <a:pt x="2091575" y="40198"/>
                </a:lnTo>
                <a:lnTo>
                  <a:pt x="2084591" y="29181"/>
                </a:lnTo>
                <a:lnTo>
                  <a:pt x="2075571" y="21390"/>
                </a:lnTo>
                <a:lnTo>
                  <a:pt x="2065173" y="16783"/>
                </a:lnTo>
                <a:lnTo>
                  <a:pt x="2054054" y="15317"/>
                </a:lnTo>
                <a:close/>
              </a:path>
              <a:path w="2269850" h="456543">
                <a:moveTo>
                  <a:pt x="2139735" y="136057"/>
                </a:moveTo>
                <a:lnTo>
                  <a:pt x="2053501" y="136057"/>
                </a:lnTo>
                <a:lnTo>
                  <a:pt x="2122906" y="287835"/>
                </a:lnTo>
                <a:lnTo>
                  <a:pt x="2215987" y="287835"/>
                </a:lnTo>
                <a:lnTo>
                  <a:pt x="2139735" y="136057"/>
                </a:lnTo>
                <a:close/>
              </a:path>
            </a:pathLst>
          </a:custGeom>
          <a:solidFill>
            <a:srgbClr val="505457"/>
          </a:solidFill>
        </p:spPr>
        <p:txBody>
          <a:bodyPr wrap="square" lIns="0" tIns="0" rIns="0" bIns="0" rtlCol="0">
            <a:noAutofit/>
          </a:bodyPr>
          <a:lstStyle/>
          <a:p>
            <a:endParaRPr/>
          </a:p>
        </p:txBody>
      </p:sp>
      <p:sp>
        <p:nvSpPr>
          <p:cNvPr id="32" name="object 32"/>
          <p:cNvSpPr/>
          <p:nvPr/>
        </p:nvSpPr>
        <p:spPr>
          <a:xfrm>
            <a:off x="8779474" y="5571290"/>
            <a:ext cx="1721819" cy="101424"/>
          </a:xfrm>
          <a:prstGeom prst="rect">
            <a:avLst/>
          </a:prstGeom>
          <a:blipFill>
            <a:blip r:embed="rId7" cstate="print"/>
            <a:stretch>
              <a:fillRect/>
            </a:stretch>
          </a:blipFill>
        </p:spPr>
        <p:txBody>
          <a:bodyPr wrap="square" lIns="0" tIns="0" rIns="0" bIns="0" rtlCol="0">
            <a:noAutofit/>
          </a:bodyPr>
          <a:lstStyle/>
          <a:p>
            <a:endParaRPr/>
          </a:p>
        </p:txBody>
      </p:sp>
      <p:sp>
        <p:nvSpPr>
          <p:cNvPr id="33" name="object 33"/>
          <p:cNvSpPr txBox="1"/>
          <p:nvPr/>
        </p:nvSpPr>
        <p:spPr>
          <a:xfrm>
            <a:off x="8218586" y="6294079"/>
            <a:ext cx="1907539" cy="775335"/>
          </a:xfrm>
          <a:prstGeom prst="rect">
            <a:avLst/>
          </a:prstGeom>
        </p:spPr>
        <p:txBody>
          <a:bodyPr vert="horz" wrap="square" lIns="0" tIns="0" rIns="0" bIns="0" rtlCol="0">
            <a:noAutofit/>
          </a:bodyPr>
          <a:lstStyle/>
          <a:p>
            <a:pPr marL="12700">
              <a:lnSpc>
                <a:spcPct val="100000"/>
              </a:lnSpc>
            </a:pPr>
            <a:r>
              <a:rPr sz="2550" spc="-320" dirty="0" smtClean="0">
                <a:solidFill>
                  <a:srgbClr val="FBAD4C"/>
                </a:solidFill>
                <a:latin typeface="Arial"/>
                <a:cs typeface="Arial"/>
              </a:rPr>
              <a:t>W</a:t>
            </a:r>
            <a:r>
              <a:rPr sz="2550" spc="-35" dirty="0" smtClean="0">
                <a:solidFill>
                  <a:srgbClr val="FBAD4C"/>
                </a:solidFill>
                <a:latin typeface="Arial"/>
                <a:cs typeface="Arial"/>
              </a:rPr>
              <a:t>inner</a:t>
            </a:r>
            <a:endParaRPr sz="2550">
              <a:latin typeface="Arial"/>
              <a:cs typeface="Arial"/>
            </a:endParaRPr>
          </a:p>
          <a:p>
            <a:pPr marL="12700">
              <a:lnSpc>
                <a:spcPct val="100000"/>
              </a:lnSpc>
              <a:spcBef>
                <a:spcPts val="360"/>
              </a:spcBef>
            </a:pPr>
            <a:r>
              <a:rPr sz="1000" spc="-20" dirty="0" smtClean="0">
                <a:solidFill>
                  <a:srgbClr val="FFFFFF"/>
                </a:solidFill>
                <a:latin typeface="Arial"/>
                <a:cs typeface="Arial"/>
              </a:rPr>
              <a:t>Lisbon</a:t>
            </a:r>
            <a:r>
              <a:rPr sz="1000" spc="-65" dirty="0" smtClean="0">
                <a:solidFill>
                  <a:srgbClr val="FFFFFF"/>
                </a:solidFill>
                <a:latin typeface="Arial"/>
                <a:cs typeface="Arial"/>
              </a:rPr>
              <a:t> </a:t>
            </a:r>
            <a:r>
              <a:rPr sz="1000" spc="-15" dirty="0" smtClean="0">
                <a:solidFill>
                  <a:srgbClr val="FFFFFF"/>
                </a:solidFill>
                <a:latin typeface="Arial"/>
                <a:cs typeface="Arial"/>
              </a:rPr>
              <a:t>Micro-Entrepreneurship</a:t>
            </a:r>
            <a:endParaRPr sz="1000">
              <a:latin typeface="Arial"/>
              <a:cs typeface="Arial"/>
            </a:endParaRPr>
          </a:p>
          <a:p>
            <a:pPr marL="12700">
              <a:lnSpc>
                <a:spcPct val="100000"/>
              </a:lnSpc>
              <a:spcBef>
                <a:spcPts val="165"/>
              </a:spcBef>
            </a:pPr>
            <a:r>
              <a:rPr sz="1000" spc="-20" dirty="0" smtClean="0">
                <a:solidFill>
                  <a:srgbClr val="FFFFFF"/>
                </a:solidFill>
                <a:latin typeface="Arial"/>
                <a:cs typeface="Arial"/>
              </a:rPr>
              <a:t>Lisbon</a:t>
            </a:r>
            <a:r>
              <a:rPr sz="1000" spc="-65" dirty="0" smtClean="0">
                <a:solidFill>
                  <a:srgbClr val="FFFFFF"/>
                </a:solidFill>
                <a:latin typeface="Arial"/>
                <a:cs typeface="Arial"/>
              </a:rPr>
              <a:t> </a:t>
            </a:r>
            <a:r>
              <a:rPr sz="1000" spc="-5" dirty="0" smtClean="0">
                <a:solidFill>
                  <a:srgbClr val="FFFFFF"/>
                </a:solidFill>
                <a:latin typeface="Arial"/>
                <a:cs typeface="Arial"/>
              </a:rPr>
              <a:t>Municipal</a:t>
            </a:r>
            <a:r>
              <a:rPr sz="1000" spc="-65" dirty="0" smtClean="0">
                <a:solidFill>
                  <a:srgbClr val="FFFFFF"/>
                </a:solidFill>
                <a:latin typeface="Arial"/>
                <a:cs typeface="Arial"/>
              </a:rPr>
              <a:t> </a:t>
            </a:r>
            <a:r>
              <a:rPr sz="1000" spc="-25" dirty="0" smtClean="0">
                <a:solidFill>
                  <a:srgbClr val="FFFFFF"/>
                </a:solidFill>
                <a:latin typeface="Arial"/>
                <a:cs typeface="Arial"/>
              </a:rPr>
              <a:t>Council,</a:t>
            </a:r>
            <a:r>
              <a:rPr sz="1000" spc="-65" dirty="0" smtClean="0">
                <a:solidFill>
                  <a:srgbClr val="FFFFFF"/>
                </a:solidFill>
                <a:latin typeface="Arial"/>
                <a:cs typeface="Arial"/>
              </a:rPr>
              <a:t> </a:t>
            </a:r>
            <a:r>
              <a:rPr sz="1000" spc="-10" dirty="0" smtClean="0">
                <a:solidFill>
                  <a:srgbClr val="FFFFFF"/>
                </a:solidFill>
                <a:latin typeface="Arial"/>
                <a:cs typeface="Arial"/>
              </a:rPr>
              <a:t>Portugal</a:t>
            </a:r>
            <a:endParaRPr sz="1000">
              <a:latin typeface="Arial"/>
              <a:cs typeface="Arial"/>
            </a:endParaRPr>
          </a:p>
        </p:txBody>
      </p:sp>
      <p:sp>
        <p:nvSpPr>
          <p:cNvPr id="34" name="object 34"/>
          <p:cNvSpPr txBox="1"/>
          <p:nvPr/>
        </p:nvSpPr>
        <p:spPr>
          <a:xfrm>
            <a:off x="5110398" y="6251588"/>
            <a:ext cx="2161540" cy="815975"/>
          </a:xfrm>
          <a:prstGeom prst="rect">
            <a:avLst/>
          </a:prstGeom>
        </p:spPr>
        <p:txBody>
          <a:bodyPr vert="horz" wrap="square" lIns="0" tIns="0" rIns="0" bIns="0" rtlCol="0">
            <a:noAutofit/>
          </a:bodyPr>
          <a:lstStyle/>
          <a:p>
            <a:pPr marL="12700">
              <a:lnSpc>
                <a:spcPct val="100000"/>
              </a:lnSpc>
            </a:pPr>
            <a:r>
              <a:rPr sz="2000" spc="-90" dirty="0" smtClean="0">
                <a:solidFill>
                  <a:srgbClr val="FBAD4C"/>
                </a:solidFill>
                <a:latin typeface="Arial"/>
                <a:cs typeface="Arial"/>
              </a:rPr>
              <a:t>Grand</a:t>
            </a:r>
            <a:r>
              <a:rPr sz="2000" spc="-245" dirty="0" smtClean="0">
                <a:solidFill>
                  <a:srgbClr val="FBAD4C"/>
                </a:solidFill>
                <a:latin typeface="Arial"/>
                <a:cs typeface="Arial"/>
              </a:rPr>
              <a:t> </a:t>
            </a:r>
            <a:r>
              <a:rPr sz="2000" spc="-85" dirty="0" smtClean="0">
                <a:solidFill>
                  <a:srgbClr val="FBAD4C"/>
                </a:solidFill>
                <a:latin typeface="Arial"/>
                <a:cs typeface="Arial"/>
              </a:rPr>
              <a:t>Jury</a:t>
            </a:r>
            <a:r>
              <a:rPr sz="2000" spc="-135" dirty="0" smtClean="0">
                <a:solidFill>
                  <a:srgbClr val="FBAD4C"/>
                </a:solidFill>
                <a:latin typeface="Arial"/>
                <a:cs typeface="Arial"/>
              </a:rPr>
              <a:t> </a:t>
            </a:r>
            <a:r>
              <a:rPr sz="2000" spc="-105" dirty="0" smtClean="0">
                <a:solidFill>
                  <a:srgbClr val="FBAD4C"/>
                </a:solidFill>
                <a:latin typeface="Arial"/>
                <a:cs typeface="Arial"/>
              </a:rPr>
              <a:t>Prize</a:t>
            </a:r>
            <a:endParaRPr sz="2000">
              <a:latin typeface="Arial"/>
              <a:cs typeface="Arial"/>
            </a:endParaRPr>
          </a:p>
          <a:p>
            <a:pPr marL="12700" marR="12700">
              <a:lnSpc>
                <a:spcPct val="100200"/>
              </a:lnSpc>
              <a:spcBef>
                <a:spcPts val="305"/>
              </a:spcBef>
            </a:pPr>
            <a:r>
              <a:rPr sz="1000" spc="-60" dirty="0" smtClean="0">
                <a:solidFill>
                  <a:srgbClr val="FFFFFF"/>
                </a:solidFill>
                <a:latin typeface="Arial"/>
                <a:cs typeface="Arial"/>
              </a:rPr>
              <a:t>A</a:t>
            </a:r>
            <a:r>
              <a:rPr sz="1000" spc="-70" dirty="0" smtClean="0">
                <a:solidFill>
                  <a:srgbClr val="FFFFFF"/>
                </a:solidFill>
                <a:latin typeface="Arial"/>
                <a:cs typeface="Arial"/>
              </a:rPr>
              <a:t> </a:t>
            </a:r>
            <a:r>
              <a:rPr sz="1000" spc="-40" dirty="0" smtClean="0">
                <a:solidFill>
                  <a:srgbClr val="FFFFFF"/>
                </a:solidFill>
                <a:latin typeface="Arial"/>
                <a:cs typeface="Arial"/>
              </a:rPr>
              <a:t>special</a:t>
            </a:r>
            <a:r>
              <a:rPr sz="1000" spc="-70" dirty="0" smtClean="0">
                <a:solidFill>
                  <a:srgbClr val="FFFFFF"/>
                </a:solidFill>
                <a:latin typeface="Arial"/>
                <a:cs typeface="Arial"/>
              </a:rPr>
              <a:t> </a:t>
            </a:r>
            <a:r>
              <a:rPr sz="1000" spc="-25" dirty="0" smtClean="0">
                <a:solidFill>
                  <a:srgbClr val="FFFFFF"/>
                </a:solidFill>
                <a:latin typeface="Arial"/>
                <a:cs typeface="Arial"/>
              </a:rPr>
              <a:t>prize</a:t>
            </a:r>
            <a:r>
              <a:rPr sz="1000" spc="-70" dirty="0" smtClean="0">
                <a:solidFill>
                  <a:srgbClr val="FFFFFF"/>
                </a:solidFill>
                <a:latin typeface="Arial"/>
                <a:cs typeface="Arial"/>
              </a:rPr>
              <a:t> </a:t>
            </a:r>
            <a:r>
              <a:rPr sz="1000" spc="-30" dirty="0" smtClean="0">
                <a:solidFill>
                  <a:srgbClr val="FFFFFF"/>
                </a:solidFill>
                <a:latin typeface="Arial"/>
                <a:cs typeface="Arial"/>
              </a:rPr>
              <a:t>awarded</a:t>
            </a:r>
            <a:r>
              <a:rPr sz="1000" spc="-70" dirty="0" smtClean="0">
                <a:solidFill>
                  <a:srgbClr val="FFFFFF"/>
                </a:solidFill>
                <a:latin typeface="Arial"/>
                <a:cs typeface="Arial"/>
              </a:rPr>
              <a:t> </a:t>
            </a:r>
            <a:r>
              <a:rPr sz="1000" spc="20" dirty="0" smtClean="0">
                <a:solidFill>
                  <a:srgbClr val="FFFFFF"/>
                </a:solidFill>
                <a:latin typeface="Arial"/>
                <a:cs typeface="Arial"/>
              </a:rPr>
              <a:t>to</a:t>
            </a:r>
            <a:r>
              <a:rPr sz="1000" spc="-70" dirty="0" smtClean="0">
                <a:solidFill>
                  <a:srgbClr val="FFFFFF"/>
                </a:solidFill>
                <a:latin typeface="Arial"/>
                <a:cs typeface="Arial"/>
              </a:rPr>
              <a:t> </a:t>
            </a:r>
            <a:r>
              <a:rPr sz="1000" spc="0" dirty="0" smtClean="0">
                <a:solidFill>
                  <a:srgbClr val="FFFFFF"/>
                </a:solidFill>
                <a:latin typeface="Arial"/>
                <a:cs typeface="Arial"/>
              </a:rPr>
              <a:t>the </a:t>
            </a:r>
            <a:r>
              <a:rPr sz="1000" spc="-20" dirty="0" smtClean="0">
                <a:solidFill>
                  <a:srgbClr val="FFFFFF"/>
                </a:solidFill>
                <a:latin typeface="Arial"/>
                <a:cs typeface="Arial"/>
              </a:rPr>
              <a:t>entrepreneurial</a:t>
            </a:r>
            <a:r>
              <a:rPr sz="1000" spc="-70" dirty="0" smtClean="0">
                <a:solidFill>
                  <a:srgbClr val="FFFFFF"/>
                </a:solidFill>
                <a:latin typeface="Arial"/>
                <a:cs typeface="Arial"/>
              </a:rPr>
              <a:t> </a:t>
            </a:r>
            <a:r>
              <a:rPr sz="1000" spc="0" dirty="0" smtClean="0">
                <a:solidFill>
                  <a:srgbClr val="FFFFFF"/>
                </a:solidFill>
                <a:latin typeface="Arial"/>
                <a:cs typeface="Arial"/>
              </a:rPr>
              <a:t>initiative</a:t>
            </a:r>
            <a:r>
              <a:rPr sz="1000" spc="-70" dirty="0" smtClean="0">
                <a:solidFill>
                  <a:srgbClr val="FFFFFF"/>
                </a:solidFill>
                <a:latin typeface="Arial"/>
                <a:cs typeface="Arial"/>
              </a:rPr>
              <a:t> </a:t>
            </a:r>
            <a:r>
              <a:rPr sz="1000" spc="-25" dirty="0" smtClean="0">
                <a:solidFill>
                  <a:srgbClr val="FFFFFF"/>
                </a:solidFill>
                <a:latin typeface="Arial"/>
                <a:cs typeface="Arial"/>
              </a:rPr>
              <a:t>considered</a:t>
            </a:r>
            <a:r>
              <a:rPr sz="1000" spc="-70" dirty="0" smtClean="0">
                <a:solidFill>
                  <a:srgbClr val="FFFFFF"/>
                </a:solidFill>
                <a:latin typeface="Arial"/>
                <a:cs typeface="Arial"/>
              </a:rPr>
              <a:t> </a:t>
            </a:r>
            <a:r>
              <a:rPr sz="1000" spc="0" dirty="0" smtClean="0">
                <a:solidFill>
                  <a:srgbClr val="FFFFFF"/>
                </a:solidFill>
                <a:latin typeface="Arial"/>
                <a:cs typeface="Arial"/>
              </a:rPr>
              <a:t>the </a:t>
            </a:r>
            <a:r>
              <a:rPr sz="1000" spc="-20" dirty="0" smtClean="0">
                <a:solidFill>
                  <a:srgbClr val="FFFFFF"/>
                </a:solidFill>
                <a:latin typeface="Arial"/>
                <a:cs typeface="Arial"/>
              </a:rPr>
              <a:t>most</a:t>
            </a:r>
            <a:r>
              <a:rPr sz="1000" spc="-70" dirty="0" smtClean="0">
                <a:solidFill>
                  <a:srgbClr val="FFFFFF"/>
                </a:solidFill>
                <a:latin typeface="Arial"/>
                <a:cs typeface="Arial"/>
              </a:rPr>
              <a:t> </a:t>
            </a:r>
            <a:r>
              <a:rPr sz="1000" spc="-30" dirty="0" smtClean="0">
                <a:solidFill>
                  <a:srgbClr val="FFFFFF"/>
                </a:solidFill>
                <a:latin typeface="Arial"/>
                <a:cs typeface="Arial"/>
              </a:rPr>
              <a:t>creative</a:t>
            </a:r>
            <a:r>
              <a:rPr sz="1000" spc="-70" dirty="0" smtClean="0">
                <a:solidFill>
                  <a:srgbClr val="FFFFFF"/>
                </a:solidFill>
                <a:latin typeface="Arial"/>
                <a:cs typeface="Arial"/>
              </a:rPr>
              <a:t> </a:t>
            </a:r>
            <a:r>
              <a:rPr sz="1000" spc="-25" dirty="0" smtClean="0">
                <a:solidFill>
                  <a:srgbClr val="FFFFFF"/>
                </a:solidFill>
                <a:latin typeface="Arial"/>
                <a:cs typeface="Arial"/>
              </a:rPr>
              <a:t>and</a:t>
            </a:r>
            <a:r>
              <a:rPr sz="1000" spc="-70" dirty="0" smtClean="0">
                <a:solidFill>
                  <a:srgbClr val="FFFFFF"/>
                </a:solidFill>
                <a:latin typeface="Arial"/>
                <a:cs typeface="Arial"/>
              </a:rPr>
              <a:t> </a:t>
            </a:r>
            <a:r>
              <a:rPr sz="1000" spc="-10" dirty="0" smtClean="0">
                <a:solidFill>
                  <a:srgbClr val="FFFFFF"/>
                </a:solidFill>
                <a:latin typeface="Arial"/>
                <a:cs typeface="Arial"/>
              </a:rPr>
              <a:t>inspiring</a:t>
            </a:r>
            <a:r>
              <a:rPr sz="1000" spc="-70" dirty="0" smtClean="0">
                <a:solidFill>
                  <a:srgbClr val="FFFFFF"/>
                </a:solidFill>
                <a:latin typeface="Arial"/>
                <a:cs typeface="Arial"/>
              </a:rPr>
              <a:t> </a:t>
            </a:r>
            <a:r>
              <a:rPr sz="1000" spc="0" dirty="0" smtClean="0">
                <a:solidFill>
                  <a:srgbClr val="FFFFFF"/>
                </a:solidFill>
                <a:latin typeface="Arial"/>
                <a:cs typeface="Arial"/>
              </a:rPr>
              <a:t>in</a:t>
            </a:r>
            <a:r>
              <a:rPr sz="1000" spc="-70" dirty="0" smtClean="0">
                <a:solidFill>
                  <a:srgbClr val="FFFFFF"/>
                </a:solidFill>
                <a:latin typeface="Arial"/>
                <a:cs typeface="Arial"/>
              </a:rPr>
              <a:t> </a:t>
            </a:r>
            <a:r>
              <a:rPr sz="1000" spc="-45" dirty="0" smtClean="0">
                <a:solidFill>
                  <a:srgbClr val="FFFFFF"/>
                </a:solidFill>
                <a:latin typeface="Arial"/>
                <a:cs typeface="Arial"/>
              </a:rPr>
              <a:t>Europe.</a:t>
            </a:r>
            <a:endParaRPr sz="1000">
              <a:latin typeface="Arial"/>
              <a:cs typeface="Arial"/>
            </a:endParaRPr>
          </a:p>
        </p:txBody>
      </p:sp>
      <p:sp>
        <p:nvSpPr>
          <p:cNvPr id="35" name="object 35"/>
          <p:cNvSpPr txBox="1"/>
          <p:nvPr/>
        </p:nvSpPr>
        <p:spPr>
          <a:xfrm>
            <a:off x="1023608" y="6170570"/>
            <a:ext cx="2802890" cy="906144"/>
          </a:xfrm>
          <a:prstGeom prst="rect">
            <a:avLst/>
          </a:prstGeom>
        </p:spPr>
        <p:txBody>
          <a:bodyPr vert="horz" wrap="square" lIns="0" tIns="0" rIns="0" bIns="0" rtlCol="0">
            <a:noAutofit/>
          </a:bodyPr>
          <a:lstStyle/>
          <a:p>
            <a:pPr marL="45085">
              <a:lnSpc>
                <a:spcPct val="100000"/>
              </a:lnSpc>
            </a:pPr>
            <a:r>
              <a:rPr sz="1750" spc="-60" dirty="0" smtClean="0">
                <a:solidFill>
                  <a:srgbClr val="FBAD4C"/>
                </a:solidFill>
                <a:latin typeface="Arial"/>
                <a:cs typeface="Arial"/>
              </a:rPr>
              <a:t>European</a:t>
            </a:r>
            <a:endParaRPr sz="1750">
              <a:latin typeface="Arial"/>
              <a:cs typeface="Arial"/>
            </a:endParaRPr>
          </a:p>
          <a:p>
            <a:pPr marL="12700">
              <a:lnSpc>
                <a:spcPts val="2720"/>
              </a:lnSpc>
            </a:pPr>
            <a:r>
              <a:rPr sz="2450" spc="-80" dirty="0" smtClean="0">
                <a:solidFill>
                  <a:srgbClr val="FFFFFF"/>
                </a:solidFill>
                <a:latin typeface="Arial"/>
                <a:cs typeface="Arial"/>
              </a:rPr>
              <a:t>Enterprise</a:t>
            </a:r>
            <a:r>
              <a:rPr sz="2450" spc="-165" dirty="0" smtClean="0">
                <a:solidFill>
                  <a:srgbClr val="FFFFFF"/>
                </a:solidFill>
                <a:latin typeface="Arial"/>
                <a:cs typeface="Arial"/>
              </a:rPr>
              <a:t> </a:t>
            </a:r>
            <a:r>
              <a:rPr sz="2450" spc="-25" dirty="0" smtClean="0">
                <a:solidFill>
                  <a:srgbClr val="FFFFFF"/>
                </a:solidFill>
                <a:latin typeface="Arial"/>
                <a:cs typeface="Arial"/>
              </a:rPr>
              <a:t>Promotion</a:t>
            </a:r>
            <a:endParaRPr sz="2450">
              <a:latin typeface="Arial"/>
              <a:cs typeface="Arial"/>
            </a:endParaRPr>
          </a:p>
          <a:p>
            <a:pPr marL="1612265">
              <a:lnSpc>
                <a:spcPct val="100000"/>
              </a:lnSpc>
              <a:spcBef>
                <a:spcPts val="90"/>
              </a:spcBef>
            </a:pPr>
            <a:r>
              <a:rPr sz="1750" spc="-50" dirty="0" smtClean="0">
                <a:solidFill>
                  <a:srgbClr val="FBAD4C"/>
                </a:solidFill>
                <a:latin typeface="Arial"/>
                <a:cs typeface="Arial"/>
              </a:rPr>
              <a:t>Awards </a:t>
            </a:r>
            <a:r>
              <a:rPr sz="1750" spc="-215" dirty="0" smtClean="0">
                <a:solidFill>
                  <a:srgbClr val="FBAD4C"/>
                </a:solidFill>
                <a:latin typeface="Arial"/>
                <a:cs typeface="Arial"/>
              </a:rPr>
              <a:t> </a:t>
            </a:r>
            <a:r>
              <a:rPr sz="2100" spc="-97" baseline="1984" dirty="0" smtClean="0">
                <a:solidFill>
                  <a:srgbClr val="FFFFFF"/>
                </a:solidFill>
                <a:latin typeface="Arial"/>
                <a:cs typeface="Arial"/>
              </a:rPr>
              <a:t>2015</a:t>
            </a:r>
            <a:endParaRPr sz="2100" baseline="1984">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809" y="-462"/>
            <a:ext cx="10692003" cy="7559992"/>
          </a:xfrm>
          <a:prstGeom prst="rect">
            <a:avLst/>
          </a:prstGeom>
          <a:blipFill>
            <a:blip r:embed="rId2" cstate="print"/>
            <a:stretch>
              <a:fillRect/>
            </a:stretch>
          </a:blipFill>
        </p:spPr>
        <p:txBody>
          <a:bodyPr wrap="square" lIns="0" tIns="0" rIns="0" bIns="0" rtlCol="0">
            <a:noAutofit/>
          </a:bodyPr>
          <a:lstStyle/>
          <a:p>
            <a:pPr marL="12700"/>
            <a:endParaRPr lang="en-GB" dirty="0">
              <a:solidFill>
                <a:schemeClr val="bg1"/>
              </a:solidFill>
              <a:latin typeface="Museo Sans 300"/>
              <a:cs typeface="Museo Sans 300"/>
            </a:endParaRPr>
          </a:p>
        </p:txBody>
      </p:sp>
      <p:sp>
        <p:nvSpPr>
          <p:cNvPr id="3" name="object 3"/>
          <p:cNvSpPr/>
          <p:nvPr/>
        </p:nvSpPr>
        <p:spPr>
          <a:xfrm>
            <a:off x="5156613" y="6887655"/>
            <a:ext cx="378773" cy="499468"/>
          </a:xfrm>
          <a:prstGeom prst="rect">
            <a:avLst/>
          </a:prstGeom>
          <a:blipFill>
            <a:blip r:embed="rId3" cstate="print"/>
            <a:stretch>
              <a:fillRect/>
            </a:stretch>
          </a:blipFill>
        </p:spPr>
        <p:txBody>
          <a:bodyPr wrap="square" lIns="0" tIns="0" rIns="0" bIns="0" rtlCol="0">
            <a:noAutofit/>
          </a:bodyPr>
          <a:lstStyle/>
          <a:p>
            <a:endParaRPr/>
          </a:p>
        </p:txBody>
      </p:sp>
      <p:sp>
        <p:nvSpPr>
          <p:cNvPr id="4" name="CaixaDeTexto 3"/>
          <p:cNvSpPr txBox="1"/>
          <p:nvPr/>
        </p:nvSpPr>
        <p:spPr>
          <a:xfrm>
            <a:off x="768349" y="1858194"/>
            <a:ext cx="3886200" cy="1754326"/>
          </a:xfrm>
          <a:prstGeom prst="rect">
            <a:avLst/>
          </a:prstGeom>
          <a:noFill/>
        </p:spPr>
        <p:txBody>
          <a:bodyPr wrap="square" rtlCol="0">
            <a:spAutoFit/>
          </a:bodyPr>
          <a:lstStyle/>
          <a:p>
            <a:pPr algn="ctr"/>
            <a:r>
              <a:rPr lang="pt-PT" sz="4000" dirty="0" err="1" smtClean="0">
                <a:solidFill>
                  <a:schemeClr val="bg1"/>
                </a:solidFill>
              </a:rPr>
              <a:t>See</a:t>
            </a:r>
            <a:r>
              <a:rPr lang="pt-PT" sz="4000" dirty="0" smtClean="0">
                <a:solidFill>
                  <a:schemeClr val="bg1"/>
                </a:solidFill>
              </a:rPr>
              <a:t> </a:t>
            </a:r>
            <a:r>
              <a:rPr lang="pt-PT" sz="4000" dirty="0" err="1" smtClean="0">
                <a:solidFill>
                  <a:schemeClr val="bg1"/>
                </a:solidFill>
              </a:rPr>
              <a:t>You</a:t>
            </a:r>
            <a:r>
              <a:rPr lang="pt-PT" sz="4000" dirty="0" smtClean="0">
                <a:solidFill>
                  <a:schemeClr val="bg1"/>
                </a:solidFill>
              </a:rPr>
              <a:t> in Lisbon</a:t>
            </a:r>
          </a:p>
          <a:p>
            <a:pPr algn="ctr"/>
            <a:r>
              <a:rPr lang="en-GB" sz="2800" spc="-5" dirty="0" err="1" smtClean="0">
                <a:solidFill>
                  <a:schemeClr val="bg1"/>
                </a:solidFill>
                <a:latin typeface="Museo Sans 300"/>
                <a:cs typeface="Museo Sans 300"/>
              </a:rPr>
              <a:t>S</a:t>
            </a:r>
            <a:r>
              <a:rPr lang="en-GB" sz="2800" dirty="0" err="1" smtClean="0">
                <a:solidFill>
                  <a:schemeClr val="bg1"/>
                </a:solidFill>
                <a:latin typeface="Museo Sans 300"/>
                <a:cs typeface="Museo Sans 300"/>
              </a:rPr>
              <a:t>tartup</a:t>
            </a:r>
            <a:r>
              <a:rPr lang="en-GB" sz="2800" dirty="0" smtClean="0">
                <a:solidFill>
                  <a:schemeClr val="bg1"/>
                </a:solidFill>
                <a:latin typeface="Museo Sans 300"/>
                <a:cs typeface="Museo Sans 300"/>
              </a:rPr>
              <a:t> </a:t>
            </a:r>
            <a:r>
              <a:rPr lang="en-GB" sz="2800" dirty="0">
                <a:solidFill>
                  <a:schemeClr val="bg1"/>
                </a:solidFill>
                <a:latin typeface="Museo Sans 300"/>
                <a:cs typeface="Museo Sans 300"/>
              </a:rPr>
              <a:t>City</a:t>
            </a:r>
          </a:p>
          <a:p>
            <a:pPr algn="ctr"/>
            <a:endParaRPr lang="en-GB" sz="4000" dirty="0">
              <a:solidFill>
                <a:schemeClr val="bg1"/>
              </a:solidFill>
            </a:endParaRPr>
          </a:p>
        </p:txBody>
      </p:sp>
      <p:sp>
        <p:nvSpPr>
          <p:cNvPr id="7" name="CaixaDeTexto 6"/>
          <p:cNvSpPr txBox="1"/>
          <p:nvPr/>
        </p:nvSpPr>
        <p:spPr>
          <a:xfrm>
            <a:off x="768349" y="4241800"/>
            <a:ext cx="6858001" cy="2875146"/>
          </a:xfrm>
          <a:prstGeom prst="rect">
            <a:avLst/>
          </a:prstGeom>
          <a:noFill/>
        </p:spPr>
        <p:txBody>
          <a:bodyPr wrap="square" rtlCol="0">
            <a:spAutoFit/>
          </a:bodyPr>
          <a:lstStyle/>
          <a:p>
            <a:r>
              <a:rPr lang="pt-PT" sz="2000" b="1" dirty="0">
                <a:solidFill>
                  <a:schemeClr val="bg1"/>
                </a:solidFill>
              </a:rPr>
              <a:t>L</a:t>
            </a:r>
            <a:r>
              <a:rPr lang="pt-PT" sz="2000" b="1" dirty="0" smtClean="0">
                <a:solidFill>
                  <a:schemeClr val="bg1"/>
                </a:solidFill>
              </a:rPr>
              <a:t>isbon </a:t>
            </a:r>
            <a:r>
              <a:rPr lang="pt-PT" sz="2000" b="1" dirty="0" err="1" smtClean="0">
                <a:solidFill>
                  <a:schemeClr val="bg1"/>
                </a:solidFill>
              </a:rPr>
              <a:t>City</a:t>
            </a:r>
            <a:r>
              <a:rPr lang="pt-PT" sz="2000" b="1" dirty="0" smtClean="0">
                <a:solidFill>
                  <a:schemeClr val="bg1"/>
                </a:solidFill>
              </a:rPr>
              <a:t> </a:t>
            </a:r>
            <a:r>
              <a:rPr lang="pt-PT" sz="2000" b="1" dirty="0" err="1" smtClean="0">
                <a:solidFill>
                  <a:schemeClr val="bg1"/>
                </a:solidFill>
              </a:rPr>
              <a:t>Council</a:t>
            </a:r>
            <a:r>
              <a:rPr lang="pt-PT" sz="2000" b="1" dirty="0" smtClean="0">
                <a:solidFill>
                  <a:schemeClr val="bg1"/>
                </a:solidFill>
              </a:rPr>
              <a:t>/</a:t>
            </a:r>
            <a:r>
              <a:rPr lang="pt-PT" sz="2000" b="1" dirty="0" err="1" smtClean="0">
                <a:solidFill>
                  <a:schemeClr val="bg1"/>
                </a:solidFill>
              </a:rPr>
              <a:t>Economy</a:t>
            </a:r>
            <a:r>
              <a:rPr lang="pt-PT" sz="2000" b="1" dirty="0" smtClean="0">
                <a:solidFill>
                  <a:schemeClr val="bg1"/>
                </a:solidFill>
              </a:rPr>
              <a:t> &amp;</a:t>
            </a:r>
            <a:r>
              <a:rPr lang="pt-PT" sz="2000" b="1" dirty="0" err="1" smtClean="0">
                <a:solidFill>
                  <a:schemeClr val="bg1"/>
                </a:solidFill>
              </a:rPr>
              <a:t>Innovation</a:t>
            </a:r>
            <a:endParaRPr lang="pt-PT" sz="2000" b="1" dirty="0" smtClean="0">
              <a:solidFill>
                <a:schemeClr val="bg1"/>
              </a:solidFill>
            </a:endParaRPr>
          </a:p>
          <a:p>
            <a:r>
              <a:rPr lang="en-GB" dirty="0" smtClean="0">
                <a:solidFill>
                  <a:schemeClr val="bg1"/>
                </a:solidFill>
                <a:cs typeface="Museo Sans 300"/>
              </a:rPr>
              <a:t>www.cm-lisboa.pt/en/business</a:t>
            </a:r>
          </a:p>
          <a:p>
            <a:r>
              <a:rPr lang="pt-PT" sz="2000" b="1" dirty="0" smtClean="0">
                <a:solidFill>
                  <a:schemeClr val="bg1"/>
                </a:solidFill>
                <a:latin typeface="Calibri" panose="020F0502020204030204" pitchFamily="34" charset="0"/>
                <a:cs typeface="Museo Sans 300"/>
              </a:rPr>
              <a:t>Lisboa Empreende</a:t>
            </a:r>
          </a:p>
          <a:p>
            <a:r>
              <a:rPr lang="pt-PT" dirty="0" smtClean="0">
                <a:solidFill>
                  <a:schemeClr val="bg1"/>
                </a:solidFill>
                <a:latin typeface="Calibri" panose="020F0502020204030204" pitchFamily="34" charset="0"/>
                <a:cs typeface="Museo Sans 300"/>
              </a:rPr>
              <a:t>www.cm-lisboa.pt/en/business/entrepreneurship/lisboa-empreende</a:t>
            </a:r>
          </a:p>
          <a:p>
            <a:r>
              <a:rPr lang="en-GB" dirty="0" smtClean="0">
                <a:solidFill>
                  <a:schemeClr val="bg1"/>
                </a:solidFill>
              </a:rPr>
              <a:t>lisboaempreende@cm-lisboa.pt</a:t>
            </a:r>
          </a:p>
          <a:p>
            <a:pPr marL="12700">
              <a:lnSpc>
                <a:spcPct val="100000"/>
              </a:lnSpc>
            </a:pPr>
            <a:r>
              <a:rPr lang="en-GB" sz="1400" spc="-30" dirty="0">
                <a:solidFill>
                  <a:schemeClr val="bg1"/>
                </a:solidFill>
                <a:latin typeface="Museo Sans 300"/>
                <a:cs typeface="Museo Sans 300"/>
              </a:rPr>
              <a:t>Link/</a:t>
            </a:r>
            <a:r>
              <a:rPr lang="en-GB" sz="1400" spc="-40" dirty="0">
                <a:solidFill>
                  <a:schemeClr val="bg1"/>
                </a:solidFill>
                <a:latin typeface="Museo Sans 300"/>
                <a:cs typeface="Museo Sans 300"/>
              </a:rPr>
              <a:t>F</a:t>
            </a:r>
            <a:r>
              <a:rPr lang="en-GB" sz="1400" spc="-30" dirty="0">
                <a:solidFill>
                  <a:schemeClr val="bg1"/>
                </a:solidFill>
                <a:latin typeface="Museo Sans 300"/>
                <a:cs typeface="Museo Sans 300"/>
              </a:rPr>
              <a:t>acebook</a:t>
            </a:r>
            <a:endParaRPr lang="en-GB" sz="1400" dirty="0">
              <a:solidFill>
                <a:schemeClr val="bg1"/>
              </a:solidFill>
              <a:latin typeface="Museo Sans 300"/>
              <a:cs typeface="Museo Sans 300"/>
            </a:endParaRPr>
          </a:p>
          <a:p>
            <a:pPr marL="12700">
              <a:lnSpc>
                <a:spcPct val="100000"/>
              </a:lnSpc>
              <a:spcBef>
                <a:spcPts val="120"/>
              </a:spcBef>
            </a:pPr>
            <a:r>
              <a:rPr lang="en-GB" spc="-30" dirty="0">
                <a:solidFill>
                  <a:schemeClr val="bg1"/>
                </a:solidFill>
                <a:latin typeface="Museo Sans 100"/>
                <a:cs typeface="Museo Sans 100"/>
              </a:rPr>
              <a:t>ww</a:t>
            </a:r>
            <a:r>
              <a:rPr lang="en-GB" spc="-45" dirty="0">
                <a:solidFill>
                  <a:schemeClr val="bg1"/>
                </a:solidFill>
                <a:latin typeface="Museo Sans 100"/>
                <a:cs typeface="Museo Sans 100"/>
              </a:rPr>
              <a:t>w</a:t>
            </a:r>
            <a:r>
              <a:rPr lang="en-GB" spc="-30" dirty="0">
                <a:solidFill>
                  <a:schemeClr val="bg1"/>
                </a:solidFill>
                <a:latin typeface="Museo Sans 100"/>
                <a:cs typeface="Museo Sans 100"/>
              </a:rPr>
              <a:t>.facebook.com/Lisboa-Emp</a:t>
            </a:r>
            <a:r>
              <a:rPr lang="en-GB" spc="-40" dirty="0">
                <a:solidFill>
                  <a:schemeClr val="bg1"/>
                </a:solidFill>
                <a:latin typeface="Museo Sans 100"/>
                <a:cs typeface="Museo Sans 100"/>
              </a:rPr>
              <a:t>r</a:t>
            </a:r>
            <a:r>
              <a:rPr lang="en-GB" spc="-30" dirty="0">
                <a:solidFill>
                  <a:schemeClr val="bg1"/>
                </a:solidFill>
                <a:latin typeface="Museo Sans 100"/>
                <a:cs typeface="Museo Sans 100"/>
              </a:rPr>
              <a:t>eende</a:t>
            </a:r>
            <a:endParaRPr lang="en-GB" dirty="0">
              <a:solidFill>
                <a:schemeClr val="bg1"/>
              </a:solidFill>
              <a:latin typeface="Museo Sans 100"/>
              <a:cs typeface="Museo Sans 100"/>
            </a:endParaRPr>
          </a:p>
          <a:p>
            <a:r>
              <a:rPr lang="en-GB" dirty="0" smtClean="0">
                <a:solidFill>
                  <a:schemeClr val="bg1"/>
                </a:solidFill>
              </a:rPr>
              <a:t> </a:t>
            </a:r>
            <a:endParaRPr lang="pt-PT" dirty="0" smtClean="0">
              <a:solidFill>
                <a:schemeClr val="bg1"/>
              </a:solidFill>
              <a:latin typeface="Calibri" panose="020F0502020204030204" pitchFamily="34" charset="0"/>
              <a:cs typeface="Museo Sans 300"/>
            </a:endParaRPr>
          </a:p>
          <a:p>
            <a:endParaRPr lang="en-GB" sz="1400" dirty="0">
              <a:solidFill>
                <a:schemeClr val="bg1"/>
              </a:solidFill>
              <a:latin typeface="Museo Sans 300"/>
              <a:cs typeface="Museo Sans 300"/>
            </a:endParaRP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1100" cy="7559992"/>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726325" y="3540754"/>
            <a:ext cx="7239634" cy="1159510"/>
          </a:xfrm>
          <a:prstGeom prst="rect">
            <a:avLst/>
          </a:prstGeom>
        </p:spPr>
        <p:txBody>
          <a:bodyPr vert="horz" wrap="square" lIns="0" tIns="0" rIns="0" bIns="0" rtlCol="0">
            <a:noAutofit/>
          </a:bodyPr>
          <a:lstStyle/>
          <a:p>
            <a:pPr marL="361315">
              <a:lnSpc>
                <a:spcPct val="100000"/>
              </a:lnSpc>
            </a:pPr>
            <a:r>
              <a:rPr sz="3000" b="1" dirty="0" smtClean="0">
                <a:solidFill>
                  <a:srgbClr val="FFFFFF"/>
                </a:solidFill>
                <a:latin typeface="Museo Sans 900"/>
                <a:cs typeface="Museo Sans 900"/>
              </a:rPr>
              <a:t>LISBON</a:t>
            </a:r>
            <a:endParaRPr sz="3000">
              <a:latin typeface="Museo Sans 900"/>
              <a:cs typeface="Museo Sans 900"/>
            </a:endParaRPr>
          </a:p>
          <a:p>
            <a:pPr marL="12700">
              <a:lnSpc>
                <a:spcPts val="5465"/>
              </a:lnSpc>
              <a:tabLst>
                <a:tab pos="3001645" algn="l"/>
                <a:tab pos="5946140" algn="l"/>
              </a:tabLst>
            </a:pPr>
            <a:r>
              <a:rPr sz="4800" spc="-220" dirty="0" smtClean="0">
                <a:solidFill>
                  <a:srgbClr val="FFFFFF"/>
                </a:solidFill>
                <a:latin typeface="Museo Sans 300"/>
                <a:cs typeface="Museo Sans 300"/>
              </a:rPr>
              <a:t>A</a:t>
            </a:r>
            <a:r>
              <a:rPr sz="4800" spc="0" dirty="0" smtClean="0">
                <a:solidFill>
                  <a:srgbClr val="FFFFFF"/>
                </a:solidFill>
                <a:latin typeface="Museo Sans 300"/>
                <a:cs typeface="Museo Sans 300"/>
              </a:rPr>
              <a:t>TLANTIC	BUSINESS	HUB</a:t>
            </a:r>
            <a:endParaRPr sz="4800">
              <a:latin typeface="Museo Sans 300"/>
              <a:cs typeface="Museo Sans 30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maribel.ferreira\Desktop\Apresentações Inglês\INVEST_LISBOA_MAP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0"/>
            <a:ext cx="10680700" cy="755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0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87350" y="3612755"/>
            <a:ext cx="9982199" cy="1069340"/>
          </a:xfrm>
          <a:prstGeom prst="rect">
            <a:avLst/>
          </a:prstGeom>
        </p:spPr>
        <p:txBody>
          <a:bodyPr vert="horz" wrap="square" lIns="0" tIns="0" rIns="0" bIns="0" rtlCol="0">
            <a:noAutofit/>
          </a:bodyPr>
          <a:lstStyle/>
          <a:p>
            <a:pPr marL="385445">
              <a:lnSpc>
                <a:spcPts val="3560"/>
              </a:lnSpc>
            </a:pPr>
            <a:r>
              <a:rPr sz="3000" b="1" dirty="0" smtClean="0">
                <a:solidFill>
                  <a:srgbClr val="FFFFFF"/>
                </a:solidFill>
                <a:latin typeface="Museo Sans 900"/>
                <a:cs typeface="Museo Sans 900"/>
              </a:rPr>
              <a:t>LISBON</a:t>
            </a:r>
            <a:endParaRPr sz="3000" dirty="0">
              <a:latin typeface="Museo Sans 900"/>
              <a:cs typeface="Museo Sans 900"/>
            </a:endParaRPr>
          </a:p>
          <a:p>
            <a:pPr marL="12700">
              <a:lnSpc>
                <a:spcPts val="4800"/>
              </a:lnSpc>
              <a:tabLst>
                <a:tab pos="3992245" algn="l"/>
                <a:tab pos="5441950" algn="l"/>
              </a:tabLst>
            </a:pPr>
            <a:r>
              <a:rPr sz="4800" dirty="0" smtClean="0">
                <a:solidFill>
                  <a:srgbClr val="FFFFFF"/>
                </a:solidFill>
                <a:latin typeface="Museo Sans 300"/>
                <a:cs typeface="Museo Sans 300"/>
              </a:rPr>
              <a:t>KN</a:t>
            </a:r>
            <a:r>
              <a:rPr sz="4800" spc="-15" dirty="0" smtClean="0">
                <a:solidFill>
                  <a:srgbClr val="FFFFFF"/>
                </a:solidFill>
                <a:latin typeface="Museo Sans 300"/>
                <a:cs typeface="Museo Sans 300"/>
              </a:rPr>
              <a:t>O</a:t>
            </a:r>
            <a:r>
              <a:rPr sz="4800" spc="0" dirty="0" smtClean="0">
                <a:solidFill>
                  <a:srgbClr val="FFFFFF"/>
                </a:solidFill>
                <a:latin typeface="Museo Sans 300"/>
                <a:cs typeface="Museo Sans 300"/>
              </a:rPr>
              <a:t>WLEDGE	</a:t>
            </a:r>
            <a:r>
              <a:rPr lang="pt-PT" sz="4800" spc="0" dirty="0" smtClean="0">
                <a:solidFill>
                  <a:srgbClr val="FFFFFF"/>
                </a:solidFill>
                <a:latin typeface="Museo Sans 300"/>
                <a:cs typeface="Museo Sans 300"/>
              </a:rPr>
              <a:t> </a:t>
            </a:r>
            <a:r>
              <a:rPr sz="4800" spc="0" dirty="0" smtClean="0">
                <a:solidFill>
                  <a:srgbClr val="FFFFFF"/>
                </a:solidFill>
                <a:latin typeface="Museo Sans 300"/>
                <a:cs typeface="Museo Sans 300"/>
              </a:rPr>
              <a:t>AND	</a:t>
            </a:r>
            <a:r>
              <a:rPr lang="pt-PT" sz="4800" spc="0" dirty="0" smtClean="0">
                <a:solidFill>
                  <a:srgbClr val="FFFFFF"/>
                </a:solidFill>
                <a:latin typeface="Museo Sans 300"/>
                <a:cs typeface="Museo Sans 300"/>
              </a:rPr>
              <a:t> </a:t>
            </a:r>
            <a:r>
              <a:rPr sz="4800" spc="0" dirty="0" smtClean="0">
                <a:solidFill>
                  <a:srgbClr val="FFFFFF"/>
                </a:solidFill>
                <a:latin typeface="Museo Sans 300"/>
                <a:cs typeface="Museo Sans 300"/>
              </a:rPr>
              <a:t>INN</a:t>
            </a:r>
            <a:r>
              <a:rPr sz="4800" spc="-20" dirty="0" smtClean="0">
                <a:solidFill>
                  <a:srgbClr val="FFFFFF"/>
                </a:solidFill>
                <a:latin typeface="Museo Sans 300"/>
                <a:cs typeface="Museo Sans 300"/>
              </a:rPr>
              <a:t>O</a:t>
            </a:r>
            <a:r>
              <a:rPr sz="4800" spc="-150" dirty="0" smtClean="0">
                <a:solidFill>
                  <a:srgbClr val="FFFFFF"/>
                </a:solidFill>
                <a:latin typeface="Museo Sans 300"/>
                <a:cs typeface="Museo Sans 300"/>
              </a:rPr>
              <a:t>V</a:t>
            </a:r>
            <a:r>
              <a:rPr sz="4800" spc="-220" dirty="0" smtClean="0">
                <a:solidFill>
                  <a:srgbClr val="FFFFFF"/>
                </a:solidFill>
                <a:latin typeface="Museo Sans 300"/>
                <a:cs typeface="Museo Sans 300"/>
              </a:rPr>
              <a:t>A</a:t>
            </a:r>
            <a:r>
              <a:rPr sz="4800" spc="0" dirty="0" smtClean="0">
                <a:solidFill>
                  <a:srgbClr val="FFFFFF"/>
                </a:solidFill>
                <a:latin typeface="Museo Sans 300"/>
                <a:cs typeface="Museo Sans 300"/>
              </a:rPr>
              <a:t>TION</a:t>
            </a:r>
            <a:endParaRPr sz="4800" dirty="0">
              <a:latin typeface="Museo Sans 300"/>
              <a:cs typeface="Museo Sans 300"/>
            </a:endParaRPr>
          </a:p>
        </p:txBody>
      </p:sp>
    </p:spTree>
    <p:extLst>
      <p:ext uri="{BB962C8B-B14F-4D97-AF65-F5344CB8AC3E}">
        <p14:creationId xmlns:p14="http://schemas.microsoft.com/office/powerpoint/2010/main" val="27154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95716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530350" y="3580356"/>
            <a:ext cx="7467600" cy="739775"/>
          </a:xfrm>
          <a:prstGeom prst="rect">
            <a:avLst/>
          </a:prstGeom>
        </p:spPr>
        <p:txBody>
          <a:bodyPr vert="horz" wrap="square" lIns="0" tIns="0" rIns="0" bIns="0" rtlCol="0">
            <a:noAutofit/>
          </a:bodyPr>
          <a:lstStyle/>
          <a:p>
            <a:pPr marL="12700">
              <a:lnSpc>
                <a:spcPct val="100000"/>
              </a:lnSpc>
              <a:tabLst>
                <a:tab pos="3368675" algn="l"/>
              </a:tabLst>
            </a:pPr>
            <a:r>
              <a:rPr sz="4800" dirty="0" smtClean="0">
                <a:solidFill>
                  <a:srgbClr val="FFFFFF"/>
                </a:solidFill>
                <a:latin typeface="Museo Sans 300"/>
                <a:cs typeface="Museo Sans 300"/>
              </a:rPr>
              <a:t>STR</a:t>
            </a:r>
            <a:r>
              <a:rPr sz="4800" spc="-220" dirty="0" smtClean="0">
                <a:solidFill>
                  <a:srgbClr val="FFFFFF"/>
                </a:solidFill>
                <a:latin typeface="Museo Sans 300"/>
                <a:cs typeface="Museo Sans 300"/>
              </a:rPr>
              <a:t>A</a:t>
            </a:r>
            <a:r>
              <a:rPr sz="4800" spc="0" dirty="0" smtClean="0">
                <a:solidFill>
                  <a:srgbClr val="FFFFFF"/>
                </a:solidFill>
                <a:latin typeface="Museo Sans 300"/>
                <a:cs typeface="Museo Sans 300"/>
              </a:rPr>
              <a:t>T</a:t>
            </a:r>
            <a:r>
              <a:rPr sz="4800" spc="-30" dirty="0" smtClean="0">
                <a:solidFill>
                  <a:srgbClr val="FFFFFF"/>
                </a:solidFill>
                <a:latin typeface="Museo Sans 300"/>
                <a:cs typeface="Museo Sans 300"/>
              </a:rPr>
              <a:t>E</a:t>
            </a:r>
            <a:r>
              <a:rPr sz="4800" spc="0" dirty="0" smtClean="0">
                <a:solidFill>
                  <a:srgbClr val="FFFFFF"/>
                </a:solidFill>
                <a:latin typeface="Museo Sans 300"/>
                <a:cs typeface="Museo Sans 300"/>
              </a:rPr>
              <a:t>GIC	C</a:t>
            </a:r>
            <a:r>
              <a:rPr sz="4800" spc="-80" dirty="0" smtClean="0">
                <a:solidFill>
                  <a:srgbClr val="FFFFFF"/>
                </a:solidFill>
                <a:latin typeface="Museo Sans 300"/>
                <a:cs typeface="Museo Sans 300"/>
              </a:rPr>
              <a:t>L</a:t>
            </a:r>
            <a:r>
              <a:rPr sz="4800" spc="0" dirty="0" smtClean="0">
                <a:solidFill>
                  <a:srgbClr val="FFFFFF"/>
                </a:solidFill>
                <a:latin typeface="Museo Sans 300"/>
                <a:cs typeface="Museo Sans 300"/>
              </a:rPr>
              <a:t>USTERS</a:t>
            </a:r>
            <a:endParaRPr sz="4800" dirty="0">
              <a:latin typeface="Museo Sans 300"/>
              <a:cs typeface="Museo Sans 300"/>
            </a:endParaRPr>
          </a:p>
        </p:txBody>
      </p:sp>
    </p:spTree>
    <p:extLst>
      <p:ext uri="{BB962C8B-B14F-4D97-AF65-F5344CB8AC3E}">
        <p14:creationId xmlns:p14="http://schemas.microsoft.com/office/powerpoint/2010/main" val="245634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299" y="696703"/>
            <a:ext cx="2073275" cy="224790"/>
          </a:xfrm>
          <a:prstGeom prst="rect">
            <a:avLst/>
          </a:prstGeom>
        </p:spPr>
        <p:txBody>
          <a:bodyPr vert="horz" wrap="square" lIns="0" tIns="0" rIns="0" bIns="0" rtlCol="0">
            <a:noAutofit/>
          </a:bodyPr>
          <a:lstStyle/>
          <a:p>
            <a:pPr marL="12700">
              <a:lnSpc>
                <a:spcPct val="100000"/>
              </a:lnSpc>
            </a:pPr>
            <a:r>
              <a:rPr sz="1400" dirty="0" smtClean="0">
                <a:solidFill>
                  <a:srgbClr val="231F20"/>
                </a:solidFill>
                <a:latin typeface="Museo Sans 300"/>
                <a:cs typeface="Museo Sans 300"/>
              </a:rPr>
              <a:t>Lisbon: </a:t>
            </a:r>
            <a:r>
              <a:rPr sz="1400" spc="-5" dirty="0" smtClean="0">
                <a:solidFill>
                  <a:srgbClr val="231F20"/>
                </a:solidFill>
                <a:latin typeface="Museo Sans 300"/>
                <a:cs typeface="Museo Sans 300"/>
              </a:rPr>
              <a:t>S</a:t>
            </a:r>
            <a:r>
              <a:rPr sz="1400" spc="0" dirty="0" smtClean="0">
                <a:solidFill>
                  <a:srgbClr val="231F20"/>
                </a:solidFill>
                <a:latin typeface="Museo Sans 300"/>
                <a:cs typeface="Museo Sans 300"/>
              </a:rPr>
              <a:t>tr</a:t>
            </a:r>
            <a:r>
              <a:rPr sz="1400" spc="-5" dirty="0" smtClean="0">
                <a:solidFill>
                  <a:srgbClr val="231F20"/>
                </a:solidFill>
                <a:latin typeface="Museo Sans 300"/>
                <a:cs typeface="Museo Sans 300"/>
              </a:rPr>
              <a:t>a</a:t>
            </a:r>
            <a:r>
              <a:rPr sz="1400" spc="0" dirty="0" smtClean="0">
                <a:solidFill>
                  <a:srgbClr val="231F20"/>
                </a:solidFill>
                <a:latin typeface="Museo Sans 300"/>
                <a:cs typeface="Museo Sans 300"/>
              </a:rPr>
              <a:t>tegic Clusters</a:t>
            </a:r>
            <a:endParaRPr sz="1400">
              <a:latin typeface="Museo Sans 300"/>
              <a:cs typeface="Museo Sans 300"/>
            </a:endParaRPr>
          </a:p>
        </p:txBody>
      </p:sp>
      <p:sp>
        <p:nvSpPr>
          <p:cNvPr id="3" name="object 3"/>
          <p:cNvSpPr/>
          <p:nvPr/>
        </p:nvSpPr>
        <p:spPr>
          <a:xfrm>
            <a:off x="828470" y="957705"/>
            <a:ext cx="1892211" cy="0"/>
          </a:xfrm>
          <a:custGeom>
            <a:avLst/>
            <a:gdLst/>
            <a:ahLst/>
            <a:cxnLst/>
            <a:rect l="l" t="t" r="r" b="b"/>
            <a:pathLst>
              <a:path w="1892211">
                <a:moveTo>
                  <a:pt x="0" y="0"/>
                </a:moveTo>
                <a:lnTo>
                  <a:pt x="1892211" y="0"/>
                </a:lnTo>
              </a:path>
            </a:pathLst>
          </a:custGeom>
          <a:ln w="25400">
            <a:solidFill>
              <a:srgbClr val="231F20"/>
            </a:solidFill>
            <a:prstDash val="dash"/>
          </a:ln>
        </p:spPr>
        <p:txBody>
          <a:bodyPr wrap="square" lIns="0" tIns="0" rIns="0" bIns="0" rtlCol="0">
            <a:noAutofit/>
          </a:bodyPr>
          <a:lstStyle/>
          <a:p>
            <a:endParaRPr/>
          </a:p>
        </p:txBody>
      </p:sp>
      <p:sp>
        <p:nvSpPr>
          <p:cNvPr id="4" name="object 4"/>
          <p:cNvSpPr/>
          <p:nvPr/>
        </p:nvSpPr>
        <p:spPr>
          <a:xfrm>
            <a:off x="751238" y="957705"/>
            <a:ext cx="0" cy="0"/>
          </a:xfrm>
          <a:custGeom>
            <a:avLst/>
            <a:gdLst/>
            <a:ahLst/>
            <a:cxnLst/>
            <a:rect l="l" t="t" r="r" b="b"/>
            <a:pathLst>
              <a:path>
                <a:moveTo>
                  <a:pt x="0" y="0"/>
                </a:moveTo>
                <a:lnTo>
                  <a:pt x="0" y="0"/>
                </a:lnTo>
              </a:path>
            </a:pathLst>
          </a:custGeom>
          <a:ln w="25400">
            <a:solidFill>
              <a:srgbClr val="231F20"/>
            </a:solidFill>
          </a:ln>
        </p:spPr>
        <p:txBody>
          <a:bodyPr wrap="square" lIns="0" tIns="0" rIns="0" bIns="0" rtlCol="0">
            <a:noAutofit/>
          </a:bodyPr>
          <a:lstStyle/>
          <a:p>
            <a:endParaRPr/>
          </a:p>
        </p:txBody>
      </p:sp>
      <p:sp>
        <p:nvSpPr>
          <p:cNvPr id="5" name="object 5"/>
          <p:cNvSpPr/>
          <p:nvPr/>
        </p:nvSpPr>
        <p:spPr>
          <a:xfrm>
            <a:off x="2759298" y="957705"/>
            <a:ext cx="0" cy="0"/>
          </a:xfrm>
          <a:custGeom>
            <a:avLst/>
            <a:gdLst/>
            <a:ahLst/>
            <a:cxnLst/>
            <a:rect l="l" t="t" r="r" b="b"/>
            <a:pathLst>
              <a:path>
                <a:moveTo>
                  <a:pt x="0" y="0"/>
                </a:moveTo>
                <a:lnTo>
                  <a:pt x="0" y="0"/>
                </a:lnTo>
              </a:path>
            </a:pathLst>
          </a:custGeom>
          <a:ln w="25400">
            <a:solidFill>
              <a:srgbClr val="231F20"/>
            </a:solidFill>
          </a:ln>
        </p:spPr>
        <p:txBody>
          <a:bodyPr wrap="square" lIns="0" tIns="0" rIns="0" bIns="0" rtlCol="0">
            <a:noAutofit/>
          </a:bodyPr>
          <a:lstStyle/>
          <a:p>
            <a:endParaRPr/>
          </a:p>
        </p:txBody>
      </p:sp>
      <p:sp>
        <p:nvSpPr>
          <p:cNvPr id="6" name="object 6"/>
          <p:cNvSpPr txBox="1"/>
          <p:nvPr/>
        </p:nvSpPr>
        <p:spPr>
          <a:xfrm>
            <a:off x="6995299" y="2375853"/>
            <a:ext cx="2816860" cy="723265"/>
          </a:xfrm>
          <a:prstGeom prst="rect">
            <a:avLst/>
          </a:prstGeom>
        </p:spPr>
        <p:txBody>
          <a:bodyPr vert="horz" wrap="square" lIns="0" tIns="0" rIns="0" bIns="0" rtlCol="0">
            <a:noAutofit/>
          </a:bodyPr>
          <a:lstStyle/>
          <a:p>
            <a:pPr marL="12700" marR="399415">
              <a:lnSpc>
                <a:spcPct val="106100"/>
              </a:lnSpc>
            </a:pPr>
            <a:endParaRPr sz="1100" dirty="0">
              <a:latin typeface="Museo Sans 100"/>
              <a:cs typeface="Museo Sans 100"/>
            </a:endParaRPr>
          </a:p>
        </p:txBody>
      </p:sp>
      <p:sp>
        <p:nvSpPr>
          <p:cNvPr id="7" name="object 7"/>
          <p:cNvSpPr txBox="1"/>
          <p:nvPr/>
        </p:nvSpPr>
        <p:spPr>
          <a:xfrm>
            <a:off x="6995299" y="3264904"/>
            <a:ext cx="2788920" cy="723265"/>
          </a:xfrm>
          <a:prstGeom prst="rect">
            <a:avLst/>
          </a:prstGeom>
        </p:spPr>
        <p:txBody>
          <a:bodyPr vert="horz" wrap="square" lIns="0" tIns="0" rIns="0" bIns="0" rtlCol="0">
            <a:noAutofit/>
          </a:bodyPr>
          <a:lstStyle/>
          <a:p>
            <a:pPr marL="12700" marR="435609">
              <a:lnSpc>
                <a:spcPct val="106100"/>
              </a:lnSpc>
            </a:pPr>
            <a:endParaRPr sz="1100" dirty="0">
              <a:latin typeface="Museo Sans 100"/>
              <a:cs typeface="Museo Sans 100"/>
            </a:endParaRPr>
          </a:p>
        </p:txBody>
      </p:sp>
      <p:sp>
        <p:nvSpPr>
          <p:cNvPr id="8" name="object 8"/>
          <p:cNvSpPr txBox="1"/>
          <p:nvPr/>
        </p:nvSpPr>
        <p:spPr>
          <a:xfrm>
            <a:off x="6995299" y="4153955"/>
            <a:ext cx="2775585" cy="1435100"/>
          </a:xfrm>
          <a:prstGeom prst="rect">
            <a:avLst/>
          </a:prstGeom>
        </p:spPr>
        <p:txBody>
          <a:bodyPr vert="horz" wrap="square" lIns="0" tIns="0" rIns="0" bIns="0" rtlCol="0">
            <a:noAutofit/>
          </a:bodyPr>
          <a:lstStyle/>
          <a:p>
            <a:pPr marL="12700" marR="12700">
              <a:lnSpc>
                <a:spcPct val="106100"/>
              </a:lnSpc>
            </a:pPr>
            <a:endParaRPr sz="1100" dirty="0">
              <a:latin typeface="Museo Sans 100"/>
              <a:cs typeface="Museo Sans 100"/>
            </a:endParaRPr>
          </a:p>
        </p:txBody>
      </p:sp>
      <p:sp>
        <p:nvSpPr>
          <p:cNvPr id="10" name="object 10"/>
          <p:cNvSpPr/>
          <p:nvPr/>
        </p:nvSpPr>
        <p:spPr>
          <a:xfrm>
            <a:off x="719999" y="2025995"/>
            <a:ext cx="1129047" cy="928492"/>
          </a:xfrm>
          <a:custGeom>
            <a:avLst/>
            <a:gdLst/>
            <a:ahLst/>
            <a:cxnLst/>
            <a:rect l="l" t="t" r="r" b="b"/>
            <a:pathLst>
              <a:path w="1129047" h="928492">
                <a:moveTo>
                  <a:pt x="0" y="0"/>
                </a:moveTo>
                <a:lnTo>
                  <a:pt x="1129047" y="0"/>
                </a:lnTo>
                <a:lnTo>
                  <a:pt x="1129047" y="928492"/>
                </a:lnTo>
                <a:lnTo>
                  <a:pt x="0" y="928492"/>
                </a:lnTo>
                <a:lnTo>
                  <a:pt x="0" y="0"/>
                </a:lnTo>
                <a:close/>
              </a:path>
            </a:pathLst>
          </a:custGeom>
          <a:solidFill>
            <a:srgbClr val="30859C"/>
          </a:solidFill>
        </p:spPr>
        <p:txBody>
          <a:bodyPr wrap="square" lIns="0" tIns="0" rIns="0" bIns="0" rtlCol="0">
            <a:noAutofit/>
          </a:bodyPr>
          <a:lstStyle/>
          <a:p>
            <a:endParaRPr/>
          </a:p>
        </p:txBody>
      </p:sp>
      <p:sp>
        <p:nvSpPr>
          <p:cNvPr id="11" name="object 11"/>
          <p:cNvSpPr/>
          <p:nvPr/>
        </p:nvSpPr>
        <p:spPr>
          <a:xfrm>
            <a:off x="720001" y="2025995"/>
            <a:ext cx="1129045" cy="928492"/>
          </a:xfrm>
          <a:custGeom>
            <a:avLst/>
            <a:gdLst/>
            <a:ahLst/>
            <a:cxnLst/>
            <a:rect l="l" t="t" r="r" b="b"/>
            <a:pathLst>
              <a:path w="1129045" h="928492">
                <a:moveTo>
                  <a:pt x="0" y="0"/>
                </a:moveTo>
                <a:lnTo>
                  <a:pt x="1129045" y="0"/>
                </a:lnTo>
                <a:lnTo>
                  <a:pt x="1129045" y="928492"/>
                </a:lnTo>
                <a:lnTo>
                  <a:pt x="0" y="928492"/>
                </a:lnTo>
              </a:path>
            </a:pathLst>
          </a:custGeom>
          <a:ln w="20351">
            <a:solidFill>
              <a:srgbClr val="30859C"/>
            </a:solidFill>
          </a:ln>
        </p:spPr>
        <p:txBody>
          <a:bodyPr wrap="square" lIns="0" tIns="0" rIns="0" bIns="0" rtlCol="0">
            <a:noAutofit/>
          </a:bodyPr>
          <a:lstStyle/>
          <a:p>
            <a:endParaRPr/>
          </a:p>
        </p:txBody>
      </p:sp>
      <p:sp>
        <p:nvSpPr>
          <p:cNvPr id="12" name="object 12"/>
          <p:cNvSpPr/>
          <p:nvPr/>
        </p:nvSpPr>
        <p:spPr>
          <a:xfrm>
            <a:off x="719999" y="2303955"/>
            <a:ext cx="1105072" cy="403130"/>
          </a:xfrm>
          <a:custGeom>
            <a:avLst/>
            <a:gdLst/>
            <a:ahLst/>
            <a:cxnLst/>
            <a:rect l="l" t="t" r="r" b="b"/>
            <a:pathLst>
              <a:path w="1105072" h="403130">
                <a:moveTo>
                  <a:pt x="0" y="0"/>
                </a:moveTo>
                <a:lnTo>
                  <a:pt x="1105072" y="0"/>
                </a:lnTo>
                <a:lnTo>
                  <a:pt x="1105072" y="403130"/>
                </a:lnTo>
                <a:lnTo>
                  <a:pt x="0" y="403130"/>
                </a:lnTo>
                <a:lnTo>
                  <a:pt x="0" y="0"/>
                </a:lnTo>
                <a:close/>
              </a:path>
            </a:pathLst>
          </a:custGeom>
          <a:solidFill>
            <a:srgbClr val="30859C"/>
          </a:solidFill>
        </p:spPr>
        <p:txBody>
          <a:bodyPr wrap="square" lIns="0" tIns="0" rIns="0" bIns="0" rtlCol="0">
            <a:noAutofit/>
          </a:bodyPr>
          <a:lstStyle/>
          <a:p>
            <a:endParaRPr/>
          </a:p>
        </p:txBody>
      </p:sp>
      <p:sp>
        <p:nvSpPr>
          <p:cNvPr id="13" name="object 13"/>
          <p:cNvSpPr/>
          <p:nvPr/>
        </p:nvSpPr>
        <p:spPr>
          <a:xfrm>
            <a:off x="720001" y="2303955"/>
            <a:ext cx="1105070" cy="403130"/>
          </a:xfrm>
          <a:custGeom>
            <a:avLst/>
            <a:gdLst/>
            <a:ahLst/>
            <a:cxnLst/>
            <a:rect l="l" t="t" r="r" b="b"/>
            <a:pathLst>
              <a:path w="1105070" h="403130">
                <a:moveTo>
                  <a:pt x="0" y="0"/>
                </a:moveTo>
                <a:lnTo>
                  <a:pt x="1105070" y="0"/>
                </a:lnTo>
                <a:lnTo>
                  <a:pt x="1105070" y="403130"/>
                </a:lnTo>
                <a:lnTo>
                  <a:pt x="0" y="403130"/>
                </a:lnTo>
              </a:path>
            </a:pathLst>
          </a:custGeom>
          <a:ln w="7090">
            <a:solidFill>
              <a:srgbClr val="30859C"/>
            </a:solidFill>
          </a:ln>
        </p:spPr>
        <p:txBody>
          <a:bodyPr wrap="square" lIns="0" tIns="0" rIns="0" bIns="0" rtlCol="0">
            <a:noAutofit/>
          </a:bodyPr>
          <a:lstStyle/>
          <a:p>
            <a:endParaRPr/>
          </a:p>
        </p:txBody>
      </p:sp>
      <p:sp>
        <p:nvSpPr>
          <p:cNvPr id="14" name="object 14"/>
          <p:cNvSpPr txBox="1"/>
          <p:nvPr/>
        </p:nvSpPr>
        <p:spPr>
          <a:xfrm>
            <a:off x="878393" y="2335907"/>
            <a:ext cx="779145" cy="340360"/>
          </a:xfrm>
          <a:prstGeom prst="rect">
            <a:avLst/>
          </a:prstGeom>
        </p:spPr>
        <p:txBody>
          <a:bodyPr vert="horz" wrap="square" lIns="0" tIns="0" rIns="0" bIns="0" rtlCol="0">
            <a:noAutofit/>
          </a:bodyPr>
          <a:lstStyle/>
          <a:p>
            <a:pPr marL="12700" marR="12700" indent="219710">
              <a:lnSpc>
                <a:spcPct val="102899"/>
              </a:lnSpc>
            </a:pPr>
            <a:r>
              <a:rPr sz="1050" b="1" spc="40" dirty="0" smtClean="0">
                <a:solidFill>
                  <a:srgbClr val="FFFFFF"/>
                </a:solidFill>
                <a:latin typeface="Century Gothic"/>
                <a:cs typeface="Century Gothic"/>
              </a:rPr>
              <a:t>B</a:t>
            </a:r>
            <a:r>
              <a:rPr sz="1050" b="1" spc="25" dirty="0" smtClean="0">
                <a:solidFill>
                  <a:srgbClr val="FFFFFF"/>
                </a:solidFill>
                <a:latin typeface="Century Gothic"/>
                <a:cs typeface="Century Gothic"/>
              </a:rPr>
              <a:t>L</a:t>
            </a:r>
            <a:r>
              <a:rPr sz="1050" b="1" spc="40" dirty="0" smtClean="0">
                <a:solidFill>
                  <a:srgbClr val="FFFFFF"/>
                </a:solidFill>
                <a:latin typeface="Century Gothic"/>
                <a:cs typeface="Century Gothic"/>
              </a:rPr>
              <a:t>UE</a:t>
            </a:r>
            <a:r>
              <a:rPr sz="1050" b="1" spc="25" dirty="0" smtClean="0">
                <a:solidFill>
                  <a:srgbClr val="FFFFFF"/>
                </a:solidFill>
                <a:latin typeface="Century Gothic"/>
                <a:cs typeface="Century Gothic"/>
              </a:rPr>
              <a:t> E</a:t>
            </a:r>
            <a:r>
              <a:rPr sz="1050" b="1" spc="50" dirty="0" smtClean="0">
                <a:solidFill>
                  <a:srgbClr val="FFFFFF"/>
                </a:solidFill>
                <a:latin typeface="Century Gothic"/>
                <a:cs typeface="Century Gothic"/>
              </a:rPr>
              <a:t>CON</a:t>
            </a:r>
            <a:r>
              <a:rPr sz="1050" b="1" spc="55" dirty="0" smtClean="0">
                <a:solidFill>
                  <a:srgbClr val="FFFFFF"/>
                </a:solidFill>
                <a:latin typeface="Century Gothic"/>
                <a:cs typeface="Century Gothic"/>
              </a:rPr>
              <a:t>OM</a:t>
            </a:r>
            <a:r>
              <a:rPr sz="1050" b="1" spc="45" dirty="0" smtClean="0">
                <a:solidFill>
                  <a:srgbClr val="FFFFFF"/>
                </a:solidFill>
                <a:latin typeface="Century Gothic"/>
                <a:cs typeface="Century Gothic"/>
              </a:rPr>
              <a:t>Y</a:t>
            </a:r>
            <a:endParaRPr sz="1050">
              <a:latin typeface="Century Gothic"/>
              <a:cs typeface="Century Gothic"/>
            </a:endParaRPr>
          </a:p>
        </p:txBody>
      </p:sp>
      <p:sp>
        <p:nvSpPr>
          <p:cNvPr id="15" name="object 15"/>
          <p:cNvSpPr/>
          <p:nvPr/>
        </p:nvSpPr>
        <p:spPr>
          <a:xfrm>
            <a:off x="5681389" y="2025995"/>
            <a:ext cx="1137295" cy="277960"/>
          </a:xfrm>
          <a:custGeom>
            <a:avLst/>
            <a:gdLst/>
            <a:ahLst/>
            <a:cxnLst/>
            <a:rect l="l" t="t" r="r" b="b"/>
            <a:pathLst>
              <a:path w="1137295" h="277960">
                <a:moveTo>
                  <a:pt x="0" y="0"/>
                </a:moveTo>
                <a:lnTo>
                  <a:pt x="1137295" y="0"/>
                </a:lnTo>
                <a:lnTo>
                  <a:pt x="1137295" y="277960"/>
                </a:lnTo>
                <a:lnTo>
                  <a:pt x="0" y="277960"/>
                </a:lnTo>
                <a:lnTo>
                  <a:pt x="0" y="0"/>
                </a:lnTo>
                <a:close/>
              </a:path>
            </a:pathLst>
          </a:custGeom>
          <a:solidFill>
            <a:srgbClr val="30859C"/>
          </a:solidFill>
        </p:spPr>
        <p:txBody>
          <a:bodyPr wrap="square" lIns="0" tIns="0" rIns="0" bIns="0" rtlCol="0">
            <a:noAutofit/>
          </a:bodyPr>
          <a:lstStyle/>
          <a:p>
            <a:endParaRPr/>
          </a:p>
        </p:txBody>
      </p:sp>
      <p:sp>
        <p:nvSpPr>
          <p:cNvPr id="16" name="object 16"/>
          <p:cNvSpPr/>
          <p:nvPr/>
        </p:nvSpPr>
        <p:spPr>
          <a:xfrm>
            <a:off x="5681389" y="2707086"/>
            <a:ext cx="1137295" cy="247402"/>
          </a:xfrm>
          <a:custGeom>
            <a:avLst/>
            <a:gdLst/>
            <a:ahLst/>
            <a:cxnLst/>
            <a:rect l="l" t="t" r="r" b="b"/>
            <a:pathLst>
              <a:path w="1137295" h="247402">
                <a:moveTo>
                  <a:pt x="0" y="0"/>
                </a:moveTo>
                <a:lnTo>
                  <a:pt x="1137295" y="0"/>
                </a:lnTo>
                <a:lnTo>
                  <a:pt x="1137295" y="247402"/>
                </a:lnTo>
                <a:lnTo>
                  <a:pt x="0" y="247402"/>
                </a:lnTo>
                <a:lnTo>
                  <a:pt x="0" y="0"/>
                </a:lnTo>
                <a:close/>
              </a:path>
            </a:pathLst>
          </a:custGeom>
          <a:solidFill>
            <a:srgbClr val="30859C"/>
          </a:solidFill>
        </p:spPr>
        <p:txBody>
          <a:bodyPr wrap="square" lIns="0" tIns="0" rIns="0" bIns="0" rtlCol="0">
            <a:noAutofit/>
          </a:bodyPr>
          <a:lstStyle/>
          <a:p>
            <a:endParaRPr/>
          </a:p>
        </p:txBody>
      </p:sp>
      <p:sp>
        <p:nvSpPr>
          <p:cNvPr id="17" name="object 17"/>
          <p:cNvSpPr/>
          <p:nvPr/>
        </p:nvSpPr>
        <p:spPr>
          <a:xfrm>
            <a:off x="5681389" y="2025995"/>
            <a:ext cx="1137284" cy="928492"/>
          </a:xfrm>
          <a:custGeom>
            <a:avLst/>
            <a:gdLst/>
            <a:ahLst/>
            <a:cxnLst/>
            <a:rect l="l" t="t" r="r" b="b"/>
            <a:pathLst>
              <a:path w="1137284" h="928492">
                <a:moveTo>
                  <a:pt x="0" y="0"/>
                </a:moveTo>
                <a:lnTo>
                  <a:pt x="1137284" y="0"/>
                </a:lnTo>
                <a:lnTo>
                  <a:pt x="1137284" y="928492"/>
                </a:lnTo>
                <a:lnTo>
                  <a:pt x="0" y="928492"/>
                </a:lnTo>
                <a:lnTo>
                  <a:pt x="0" y="0"/>
                </a:lnTo>
                <a:close/>
              </a:path>
            </a:pathLst>
          </a:custGeom>
          <a:ln w="20348">
            <a:solidFill>
              <a:srgbClr val="30859C"/>
            </a:solidFill>
          </a:ln>
        </p:spPr>
        <p:txBody>
          <a:bodyPr wrap="square" lIns="0" tIns="0" rIns="0" bIns="0" rtlCol="0">
            <a:noAutofit/>
          </a:bodyPr>
          <a:lstStyle/>
          <a:p>
            <a:endParaRPr/>
          </a:p>
        </p:txBody>
      </p:sp>
      <p:sp>
        <p:nvSpPr>
          <p:cNvPr id="18" name="object 18"/>
          <p:cNvSpPr/>
          <p:nvPr/>
        </p:nvSpPr>
        <p:spPr>
          <a:xfrm>
            <a:off x="5680764" y="2303955"/>
            <a:ext cx="1137295" cy="403130"/>
          </a:xfrm>
          <a:custGeom>
            <a:avLst/>
            <a:gdLst/>
            <a:ahLst/>
            <a:cxnLst/>
            <a:rect l="l" t="t" r="r" b="b"/>
            <a:pathLst>
              <a:path w="1137295" h="403130">
                <a:moveTo>
                  <a:pt x="0" y="0"/>
                </a:moveTo>
                <a:lnTo>
                  <a:pt x="1137295" y="0"/>
                </a:lnTo>
                <a:lnTo>
                  <a:pt x="1137295" y="403130"/>
                </a:lnTo>
                <a:lnTo>
                  <a:pt x="0" y="403130"/>
                </a:lnTo>
                <a:lnTo>
                  <a:pt x="0" y="0"/>
                </a:lnTo>
                <a:close/>
              </a:path>
            </a:pathLst>
          </a:custGeom>
          <a:solidFill>
            <a:srgbClr val="30859C"/>
          </a:solidFill>
        </p:spPr>
        <p:txBody>
          <a:bodyPr wrap="square" lIns="0" tIns="0" rIns="0" bIns="0" rtlCol="0">
            <a:noAutofit/>
          </a:bodyPr>
          <a:lstStyle/>
          <a:p>
            <a:endParaRPr/>
          </a:p>
        </p:txBody>
      </p:sp>
      <p:sp>
        <p:nvSpPr>
          <p:cNvPr id="19" name="object 19"/>
          <p:cNvSpPr/>
          <p:nvPr/>
        </p:nvSpPr>
        <p:spPr>
          <a:xfrm>
            <a:off x="5680774" y="2303955"/>
            <a:ext cx="1137284" cy="403130"/>
          </a:xfrm>
          <a:custGeom>
            <a:avLst/>
            <a:gdLst/>
            <a:ahLst/>
            <a:cxnLst/>
            <a:rect l="l" t="t" r="r" b="b"/>
            <a:pathLst>
              <a:path w="1137284" h="403130">
                <a:moveTo>
                  <a:pt x="0" y="0"/>
                </a:moveTo>
                <a:lnTo>
                  <a:pt x="1137284" y="0"/>
                </a:lnTo>
                <a:lnTo>
                  <a:pt x="1137284" y="403130"/>
                </a:lnTo>
                <a:lnTo>
                  <a:pt x="0" y="403130"/>
                </a:lnTo>
                <a:lnTo>
                  <a:pt x="0" y="0"/>
                </a:lnTo>
                <a:close/>
              </a:path>
            </a:pathLst>
          </a:custGeom>
          <a:ln w="7088">
            <a:solidFill>
              <a:srgbClr val="30859C"/>
            </a:solidFill>
          </a:ln>
        </p:spPr>
        <p:txBody>
          <a:bodyPr wrap="square" lIns="0" tIns="0" rIns="0" bIns="0" rtlCol="0">
            <a:noAutofit/>
          </a:bodyPr>
          <a:lstStyle/>
          <a:p>
            <a:endParaRPr/>
          </a:p>
        </p:txBody>
      </p:sp>
      <p:sp>
        <p:nvSpPr>
          <p:cNvPr id="20" name="object 20"/>
          <p:cNvSpPr txBox="1"/>
          <p:nvPr/>
        </p:nvSpPr>
        <p:spPr>
          <a:xfrm>
            <a:off x="5837935" y="2335907"/>
            <a:ext cx="821690" cy="340360"/>
          </a:xfrm>
          <a:prstGeom prst="rect">
            <a:avLst/>
          </a:prstGeom>
        </p:spPr>
        <p:txBody>
          <a:bodyPr vert="horz" wrap="square" lIns="0" tIns="0" rIns="0" bIns="0" rtlCol="0">
            <a:noAutofit/>
          </a:bodyPr>
          <a:lstStyle/>
          <a:p>
            <a:pPr marL="12700" marR="12700" indent="79375">
              <a:lnSpc>
                <a:spcPct val="102899"/>
              </a:lnSpc>
            </a:pPr>
            <a:r>
              <a:rPr sz="1050" b="1" spc="45" dirty="0" smtClean="0">
                <a:solidFill>
                  <a:srgbClr val="FFFFFF"/>
                </a:solidFill>
                <a:latin typeface="Century Gothic"/>
                <a:cs typeface="Century Gothic"/>
              </a:rPr>
              <a:t>HEA</a:t>
            </a:r>
            <a:r>
              <a:rPr sz="1050" b="1" spc="25" dirty="0" smtClean="0">
                <a:solidFill>
                  <a:srgbClr val="FFFFFF"/>
                </a:solidFill>
                <a:latin typeface="Century Gothic"/>
                <a:cs typeface="Century Gothic"/>
              </a:rPr>
              <a:t>LT</a:t>
            </a:r>
            <a:r>
              <a:rPr sz="1050" b="1" spc="50" dirty="0" smtClean="0">
                <a:solidFill>
                  <a:srgbClr val="FFFFFF"/>
                </a:solidFill>
                <a:latin typeface="Century Gothic"/>
                <a:cs typeface="Century Gothic"/>
              </a:rPr>
              <a:t>H</a:t>
            </a:r>
            <a:r>
              <a:rPr sz="1050" b="1" spc="-10" dirty="0" smtClean="0">
                <a:solidFill>
                  <a:srgbClr val="FFFFFF"/>
                </a:solidFill>
                <a:latin typeface="Century Gothic"/>
                <a:cs typeface="Century Gothic"/>
              </a:rPr>
              <a:t> </a:t>
            </a:r>
            <a:r>
              <a:rPr sz="1050" b="1" spc="50" dirty="0" smtClean="0">
                <a:solidFill>
                  <a:srgbClr val="FFFFFF"/>
                </a:solidFill>
                <a:latin typeface="Century Gothic"/>
                <a:cs typeface="Century Gothic"/>
              </a:rPr>
              <a:t>&amp;</a:t>
            </a:r>
            <a:r>
              <a:rPr sz="1050" b="1" spc="20" dirty="0" smtClean="0">
                <a:solidFill>
                  <a:srgbClr val="FFFFFF"/>
                </a:solidFill>
                <a:latin typeface="Century Gothic"/>
                <a:cs typeface="Century Gothic"/>
              </a:rPr>
              <a:t> </a:t>
            </a:r>
            <a:r>
              <a:rPr sz="1050" b="1" spc="60" dirty="0" smtClean="0">
                <a:solidFill>
                  <a:srgbClr val="FFFFFF"/>
                </a:solidFill>
                <a:latin typeface="Century Gothic"/>
                <a:cs typeface="Century Gothic"/>
              </a:rPr>
              <a:t>W</a:t>
            </a:r>
            <a:r>
              <a:rPr sz="1050" b="1" spc="35" dirty="0" smtClean="0">
                <a:solidFill>
                  <a:srgbClr val="FFFFFF"/>
                </a:solidFill>
                <a:latin typeface="Century Gothic"/>
                <a:cs typeface="Century Gothic"/>
              </a:rPr>
              <a:t>E</a:t>
            </a:r>
            <a:r>
              <a:rPr sz="1050" b="1" spc="25" dirty="0" smtClean="0">
                <a:solidFill>
                  <a:srgbClr val="FFFFFF"/>
                </a:solidFill>
                <a:latin typeface="Century Gothic"/>
                <a:cs typeface="Century Gothic"/>
              </a:rPr>
              <a:t>L</a:t>
            </a:r>
            <a:r>
              <a:rPr sz="1050" b="1" spc="30" dirty="0" smtClean="0">
                <a:solidFill>
                  <a:srgbClr val="FFFFFF"/>
                </a:solidFill>
                <a:latin typeface="Century Gothic"/>
                <a:cs typeface="Century Gothic"/>
              </a:rPr>
              <a:t>L</a:t>
            </a:r>
            <a:r>
              <a:rPr sz="1050" b="1" spc="10" dirty="0" smtClean="0">
                <a:solidFill>
                  <a:srgbClr val="FFFFFF"/>
                </a:solidFill>
                <a:latin typeface="Century Gothic"/>
                <a:cs typeface="Century Gothic"/>
              </a:rPr>
              <a:t> </a:t>
            </a:r>
            <a:r>
              <a:rPr sz="1050" b="1" spc="40" dirty="0" smtClean="0">
                <a:solidFill>
                  <a:srgbClr val="FFFFFF"/>
                </a:solidFill>
                <a:latin typeface="Century Gothic"/>
                <a:cs typeface="Century Gothic"/>
              </a:rPr>
              <a:t>BEING</a:t>
            </a:r>
            <a:endParaRPr sz="1050">
              <a:latin typeface="Century Gothic"/>
              <a:cs typeface="Century Gothic"/>
            </a:endParaRPr>
          </a:p>
        </p:txBody>
      </p:sp>
      <p:sp>
        <p:nvSpPr>
          <p:cNvPr id="21" name="object 21"/>
          <p:cNvSpPr/>
          <p:nvPr/>
        </p:nvSpPr>
        <p:spPr>
          <a:xfrm>
            <a:off x="4433449" y="2025995"/>
            <a:ext cx="1137284" cy="158078"/>
          </a:xfrm>
          <a:custGeom>
            <a:avLst/>
            <a:gdLst/>
            <a:ahLst/>
            <a:cxnLst/>
            <a:rect l="l" t="t" r="r" b="b"/>
            <a:pathLst>
              <a:path w="1137284" h="158078">
                <a:moveTo>
                  <a:pt x="0" y="0"/>
                </a:moveTo>
                <a:lnTo>
                  <a:pt x="1137284" y="0"/>
                </a:lnTo>
                <a:lnTo>
                  <a:pt x="1137284" y="158078"/>
                </a:lnTo>
                <a:lnTo>
                  <a:pt x="0" y="158078"/>
                </a:lnTo>
                <a:lnTo>
                  <a:pt x="0" y="0"/>
                </a:lnTo>
                <a:close/>
              </a:path>
            </a:pathLst>
          </a:custGeom>
          <a:solidFill>
            <a:srgbClr val="30859C"/>
          </a:solidFill>
        </p:spPr>
        <p:txBody>
          <a:bodyPr wrap="square" lIns="0" tIns="0" rIns="0" bIns="0" rtlCol="0">
            <a:noAutofit/>
          </a:bodyPr>
          <a:lstStyle/>
          <a:p>
            <a:endParaRPr/>
          </a:p>
        </p:txBody>
      </p:sp>
      <p:sp>
        <p:nvSpPr>
          <p:cNvPr id="22" name="object 22"/>
          <p:cNvSpPr/>
          <p:nvPr/>
        </p:nvSpPr>
        <p:spPr>
          <a:xfrm>
            <a:off x="4433449" y="2752923"/>
            <a:ext cx="1137284" cy="201565"/>
          </a:xfrm>
          <a:custGeom>
            <a:avLst/>
            <a:gdLst/>
            <a:ahLst/>
            <a:cxnLst/>
            <a:rect l="l" t="t" r="r" b="b"/>
            <a:pathLst>
              <a:path w="1137284" h="201565">
                <a:moveTo>
                  <a:pt x="0" y="0"/>
                </a:moveTo>
                <a:lnTo>
                  <a:pt x="1137284" y="0"/>
                </a:lnTo>
                <a:lnTo>
                  <a:pt x="1137284" y="201565"/>
                </a:lnTo>
                <a:lnTo>
                  <a:pt x="0" y="201565"/>
                </a:lnTo>
                <a:lnTo>
                  <a:pt x="0" y="0"/>
                </a:lnTo>
                <a:close/>
              </a:path>
            </a:pathLst>
          </a:custGeom>
          <a:solidFill>
            <a:srgbClr val="30859C"/>
          </a:solidFill>
        </p:spPr>
        <p:txBody>
          <a:bodyPr wrap="square" lIns="0" tIns="0" rIns="0" bIns="0" rtlCol="0">
            <a:noAutofit/>
          </a:bodyPr>
          <a:lstStyle/>
          <a:p>
            <a:endParaRPr/>
          </a:p>
        </p:txBody>
      </p:sp>
      <p:sp>
        <p:nvSpPr>
          <p:cNvPr id="23" name="object 23"/>
          <p:cNvSpPr/>
          <p:nvPr/>
        </p:nvSpPr>
        <p:spPr>
          <a:xfrm>
            <a:off x="4433449" y="2025995"/>
            <a:ext cx="1137284" cy="928492"/>
          </a:xfrm>
          <a:custGeom>
            <a:avLst/>
            <a:gdLst/>
            <a:ahLst/>
            <a:cxnLst/>
            <a:rect l="l" t="t" r="r" b="b"/>
            <a:pathLst>
              <a:path w="1137284" h="928492">
                <a:moveTo>
                  <a:pt x="0" y="0"/>
                </a:moveTo>
                <a:lnTo>
                  <a:pt x="1137284" y="0"/>
                </a:lnTo>
                <a:lnTo>
                  <a:pt x="1137284" y="928492"/>
                </a:lnTo>
                <a:lnTo>
                  <a:pt x="0" y="928492"/>
                </a:lnTo>
                <a:lnTo>
                  <a:pt x="0" y="0"/>
                </a:lnTo>
                <a:close/>
              </a:path>
            </a:pathLst>
          </a:custGeom>
          <a:ln w="20348">
            <a:solidFill>
              <a:srgbClr val="30859C"/>
            </a:solidFill>
          </a:ln>
        </p:spPr>
        <p:txBody>
          <a:bodyPr wrap="square" lIns="0" tIns="0" rIns="0" bIns="0" rtlCol="0">
            <a:noAutofit/>
          </a:bodyPr>
          <a:lstStyle/>
          <a:p>
            <a:endParaRPr/>
          </a:p>
        </p:txBody>
      </p:sp>
      <p:sp>
        <p:nvSpPr>
          <p:cNvPr id="24" name="object 24"/>
          <p:cNvSpPr/>
          <p:nvPr/>
        </p:nvSpPr>
        <p:spPr>
          <a:xfrm>
            <a:off x="4432835" y="2184074"/>
            <a:ext cx="1137284" cy="568848"/>
          </a:xfrm>
          <a:custGeom>
            <a:avLst/>
            <a:gdLst/>
            <a:ahLst/>
            <a:cxnLst/>
            <a:rect l="l" t="t" r="r" b="b"/>
            <a:pathLst>
              <a:path w="1137284" h="568848">
                <a:moveTo>
                  <a:pt x="0" y="0"/>
                </a:moveTo>
                <a:lnTo>
                  <a:pt x="1137284" y="0"/>
                </a:lnTo>
                <a:lnTo>
                  <a:pt x="1137284" y="568848"/>
                </a:lnTo>
                <a:lnTo>
                  <a:pt x="0" y="568848"/>
                </a:lnTo>
                <a:lnTo>
                  <a:pt x="0" y="0"/>
                </a:lnTo>
                <a:close/>
              </a:path>
            </a:pathLst>
          </a:custGeom>
          <a:solidFill>
            <a:srgbClr val="30859C"/>
          </a:solidFill>
        </p:spPr>
        <p:txBody>
          <a:bodyPr wrap="square" lIns="0" tIns="0" rIns="0" bIns="0" rtlCol="0">
            <a:noAutofit/>
          </a:bodyPr>
          <a:lstStyle/>
          <a:p>
            <a:endParaRPr/>
          </a:p>
        </p:txBody>
      </p:sp>
      <p:sp>
        <p:nvSpPr>
          <p:cNvPr id="25" name="object 25"/>
          <p:cNvSpPr/>
          <p:nvPr/>
        </p:nvSpPr>
        <p:spPr>
          <a:xfrm>
            <a:off x="4432835" y="2184074"/>
            <a:ext cx="1137284" cy="568848"/>
          </a:xfrm>
          <a:custGeom>
            <a:avLst/>
            <a:gdLst/>
            <a:ahLst/>
            <a:cxnLst/>
            <a:rect l="l" t="t" r="r" b="b"/>
            <a:pathLst>
              <a:path w="1137284" h="568848">
                <a:moveTo>
                  <a:pt x="0" y="0"/>
                </a:moveTo>
                <a:lnTo>
                  <a:pt x="1137284" y="0"/>
                </a:lnTo>
                <a:lnTo>
                  <a:pt x="1137284" y="568848"/>
                </a:lnTo>
                <a:lnTo>
                  <a:pt x="0" y="568848"/>
                </a:lnTo>
                <a:lnTo>
                  <a:pt x="0" y="0"/>
                </a:lnTo>
                <a:close/>
              </a:path>
            </a:pathLst>
          </a:custGeom>
          <a:ln w="7116">
            <a:solidFill>
              <a:srgbClr val="30859C"/>
            </a:solidFill>
          </a:ln>
        </p:spPr>
        <p:txBody>
          <a:bodyPr wrap="square" lIns="0" tIns="0" rIns="0" bIns="0" rtlCol="0">
            <a:noAutofit/>
          </a:bodyPr>
          <a:lstStyle/>
          <a:p>
            <a:endParaRPr/>
          </a:p>
        </p:txBody>
      </p:sp>
      <p:sp>
        <p:nvSpPr>
          <p:cNvPr id="26" name="object 26"/>
          <p:cNvSpPr txBox="1"/>
          <p:nvPr/>
        </p:nvSpPr>
        <p:spPr>
          <a:xfrm>
            <a:off x="4610961" y="2216116"/>
            <a:ext cx="779145" cy="504825"/>
          </a:xfrm>
          <a:prstGeom prst="rect">
            <a:avLst/>
          </a:prstGeom>
        </p:spPr>
        <p:txBody>
          <a:bodyPr vert="horz" wrap="square" lIns="0" tIns="0" rIns="0" bIns="0" rtlCol="0">
            <a:noAutofit/>
          </a:bodyPr>
          <a:lstStyle/>
          <a:p>
            <a:pPr marL="12700" marR="12700" indent="635" algn="ctr">
              <a:lnSpc>
                <a:spcPct val="102899"/>
              </a:lnSpc>
            </a:pPr>
            <a:r>
              <a:rPr sz="1050" b="1" spc="35" dirty="0" smtClean="0">
                <a:solidFill>
                  <a:srgbClr val="FFFFFF"/>
                </a:solidFill>
                <a:latin typeface="Century Gothic"/>
                <a:cs typeface="Century Gothic"/>
              </a:rPr>
              <a:t>DI</a:t>
            </a:r>
            <a:r>
              <a:rPr sz="1050" b="1" spc="55" dirty="0" smtClean="0">
                <a:solidFill>
                  <a:srgbClr val="FFFFFF"/>
                </a:solidFill>
                <a:latin typeface="Century Gothic"/>
                <a:cs typeface="Century Gothic"/>
              </a:rPr>
              <a:t>G</a:t>
            </a:r>
            <a:r>
              <a:rPr sz="1050" b="1" spc="20" dirty="0" smtClean="0">
                <a:solidFill>
                  <a:srgbClr val="FFFFFF"/>
                </a:solidFill>
                <a:latin typeface="Century Gothic"/>
                <a:cs typeface="Century Gothic"/>
              </a:rPr>
              <a:t>I</a:t>
            </a:r>
            <a:r>
              <a:rPr sz="1050" b="1" spc="25" dirty="0" smtClean="0">
                <a:solidFill>
                  <a:srgbClr val="FFFFFF"/>
                </a:solidFill>
                <a:latin typeface="Century Gothic"/>
                <a:cs typeface="Century Gothic"/>
              </a:rPr>
              <a:t>T</a:t>
            </a:r>
            <a:r>
              <a:rPr sz="1050" b="1" spc="40" dirty="0" smtClean="0">
                <a:solidFill>
                  <a:srgbClr val="FFFFFF"/>
                </a:solidFill>
                <a:latin typeface="Century Gothic"/>
                <a:cs typeface="Century Gothic"/>
              </a:rPr>
              <a:t>AL</a:t>
            </a:r>
            <a:r>
              <a:rPr sz="1050" b="1" spc="25" dirty="0" smtClean="0">
                <a:solidFill>
                  <a:srgbClr val="FFFFFF"/>
                </a:solidFill>
                <a:latin typeface="Century Gothic"/>
                <a:cs typeface="Century Gothic"/>
              </a:rPr>
              <a:t> E</a:t>
            </a:r>
            <a:r>
              <a:rPr sz="1050" b="1" spc="50" dirty="0" smtClean="0">
                <a:solidFill>
                  <a:srgbClr val="FFFFFF"/>
                </a:solidFill>
                <a:latin typeface="Century Gothic"/>
                <a:cs typeface="Century Gothic"/>
              </a:rPr>
              <a:t>CON</a:t>
            </a:r>
            <a:r>
              <a:rPr sz="1050" b="1" spc="55" dirty="0" smtClean="0">
                <a:solidFill>
                  <a:srgbClr val="FFFFFF"/>
                </a:solidFill>
                <a:latin typeface="Century Gothic"/>
                <a:cs typeface="Century Gothic"/>
              </a:rPr>
              <a:t>OM</a:t>
            </a:r>
            <a:r>
              <a:rPr sz="1050" b="1" spc="45" dirty="0" smtClean="0">
                <a:solidFill>
                  <a:srgbClr val="FFFFFF"/>
                </a:solidFill>
                <a:latin typeface="Century Gothic"/>
                <a:cs typeface="Century Gothic"/>
              </a:rPr>
              <a:t>Y</a:t>
            </a:r>
            <a:r>
              <a:rPr sz="1050" b="1" spc="20" dirty="0" smtClean="0">
                <a:solidFill>
                  <a:srgbClr val="FFFFFF"/>
                </a:solidFill>
                <a:latin typeface="Century Gothic"/>
                <a:cs typeface="Century Gothic"/>
              </a:rPr>
              <a:t> (I</a:t>
            </a:r>
            <a:r>
              <a:rPr sz="1050" b="1" spc="50" dirty="0" smtClean="0">
                <a:solidFill>
                  <a:srgbClr val="FFFFFF"/>
                </a:solidFill>
                <a:latin typeface="Century Gothic"/>
                <a:cs typeface="Century Gothic"/>
              </a:rPr>
              <a:t>C</a:t>
            </a:r>
            <a:r>
              <a:rPr sz="1050" b="1" spc="25" dirty="0" smtClean="0">
                <a:solidFill>
                  <a:srgbClr val="FFFFFF"/>
                </a:solidFill>
                <a:latin typeface="Century Gothic"/>
                <a:cs typeface="Century Gothic"/>
              </a:rPr>
              <a:t>T</a:t>
            </a:r>
            <a:r>
              <a:rPr sz="1050" b="1" spc="20" dirty="0" smtClean="0">
                <a:solidFill>
                  <a:srgbClr val="FFFFFF"/>
                </a:solidFill>
                <a:latin typeface="Century Gothic"/>
                <a:cs typeface="Century Gothic"/>
              </a:rPr>
              <a:t>,</a:t>
            </a:r>
            <a:r>
              <a:rPr sz="1050" b="1" spc="5" dirty="0" smtClean="0">
                <a:solidFill>
                  <a:srgbClr val="FFFFFF"/>
                </a:solidFill>
                <a:latin typeface="Century Gothic"/>
                <a:cs typeface="Century Gothic"/>
              </a:rPr>
              <a:t> </a:t>
            </a:r>
            <a:r>
              <a:rPr sz="1050" b="1" spc="60" dirty="0" smtClean="0">
                <a:solidFill>
                  <a:srgbClr val="FFFFFF"/>
                </a:solidFill>
                <a:latin typeface="Century Gothic"/>
                <a:cs typeface="Century Gothic"/>
              </a:rPr>
              <a:t>W</a:t>
            </a:r>
            <a:r>
              <a:rPr sz="1050" b="1" spc="35" dirty="0" smtClean="0">
                <a:solidFill>
                  <a:srgbClr val="FFFFFF"/>
                </a:solidFill>
                <a:latin typeface="Century Gothic"/>
                <a:cs typeface="Century Gothic"/>
              </a:rPr>
              <a:t>EB)</a:t>
            </a:r>
            <a:endParaRPr sz="1050">
              <a:latin typeface="Century Gothic"/>
              <a:cs typeface="Century Gothic"/>
            </a:endParaRPr>
          </a:p>
        </p:txBody>
      </p:sp>
      <p:sp>
        <p:nvSpPr>
          <p:cNvPr id="27" name="object 27"/>
          <p:cNvSpPr/>
          <p:nvPr/>
        </p:nvSpPr>
        <p:spPr>
          <a:xfrm>
            <a:off x="1959701" y="2025995"/>
            <a:ext cx="1137284" cy="928492"/>
          </a:xfrm>
          <a:custGeom>
            <a:avLst/>
            <a:gdLst/>
            <a:ahLst/>
            <a:cxnLst/>
            <a:rect l="l" t="t" r="r" b="b"/>
            <a:pathLst>
              <a:path w="1137284" h="928492">
                <a:moveTo>
                  <a:pt x="0" y="0"/>
                </a:moveTo>
                <a:lnTo>
                  <a:pt x="1137284" y="0"/>
                </a:lnTo>
                <a:lnTo>
                  <a:pt x="1137284" y="928492"/>
                </a:lnTo>
                <a:lnTo>
                  <a:pt x="0" y="928492"/>
                </a:lnTo>
                <a:lnTo>
                  <a:pt x="0" y="0"/>
                </a:lnTo>
                <a:close/>
              </a:path>
            </a:pathLst>
          </a:custGeom>
          <a:solidFill>
            <a:srgbClr val="30859C"/>
          </a:solidFill>
        </p:spPr>
        <p:txBody>
          <a:bodyPr wrap="square" lIns="0" tIns="0" rIns="0" bIns="0" rtlCol="0">
            <a:noAutofit/>
          </a:bodyPr>
          <a:lstStyle/>
          <a:p>
            <a:endParaRPr/>
          </a:p>
        </p:txBody>
      </p:sp>
      <p:sp>
        <p:nvSpPr>
          <p:cNvPr id="28" name="object 28"/>
          <p:cNvSpPr/>
          <p:nvPr/>
        </p:nvSpPr>
        <p:spPr>
          <a:xfrm>
            <a:off x="1959701" y="2025995"/>
            <a:ext cx="1137284" cy="928492"/>
          </a:xfrm>
          <a:custGeom>
            <a:avLst/>
            <a:gdLst/>
            <a:ahLst/>
            <a:cxnLst/>
            <a:rect l="l" t="t" r="r" b="b"/>
            <a:pathLst>
              <a:path w="1137284" h="928492">
                <a:moveTo>
                  <a:pt x="0" y="0"/>
                </a:moveTo>
                <a:lnTo>
                  <a:pt x="1137284" y="0"/>
                </a:lnTo>
                <a:lnTo>
                  <a:pt x="1137284" y="928492"/>
                </a:lnTo>
                <a:lnTo>
                  <a:pt x="0" y="928492"/>
                </a:lnTo>
                <a:lnTo>
                  <a:pt x="0" y="0"/>
                </a:lnTo>
                <a:close/>
              </a:path>
            </a:pathLst>
          </a:custGeom>
          <a:ln w="20348">
            <a:solidFill>
              <a:srgbClr val="30859C"/>
            </a:solidFill>
          </a:ln>
        </p:spPr>
        <p:txBody>
          <a:bodyPr wrap="square" lIns="0" tIns="0" rIns="0" bIns="0" rtlCol="0">
            <a:noAutofit/>
          </a:bodyPr>
          <a:lstStyle/>
          <a:p>
            <a:endParaRPr/>
          </a:p>
        </p:txBody>
      </p:sp>
      <p:sp>
        <p:nvSpPr>
          <p:cNvPr id="29" name="object 29"/>
          <p:cNvSpPr/>
          <p:nvPr/>
        </p:nvSpPr>
        <p:spPr>
          <a:xfrm>
            <a:off x="2045151" y="2295728"/>
            <a:ext cx="965155" cy="403130"/>
          </a:xfrm>
          <a:custGeom>
            <a:avLst/>
            <a:gdLst/>
            <a:ahLst/>
            <a:cxnLst/>
            <a:rect l="l" t="t" r="r" b="b"/>
            <a:pathLst>
              <a:path w="965155" h="403130">
                <a:moveTo>
                  <a:pt x="0" y="0"/>
                </a:moveTo>
                <a:lnTo>
                  <a:pt x="965155" y="0"/>
                </a:lnTo>
                <a:lnTo>
                  <a:pt x="965155" y="403130"/>
                </a:lnTo>
                <a:lnTo>
                  <a:pt x="0" y="403130"/>
                </a:lnTo>
                <a:lnTo>
                  <a:pt x="0" y="0"/>
                </a:lnTo>
                <a:close/>
              </a:path>
            </a:pathLst>
          </a:custGeom>
          <a:solidFill>
            <a:srgbClr val="30859C"/>
          </a:solidFill>
        </p:spPr>
        <p:txBody>
          <a:bodyPr wrap="square" lIns="0" tIns="0" rIns="0" bIns="0" rtlCol="0">
            <a:noAutofit/>
          </a:bodyPr>
          <a:lstStyle/>
          <a:p>
            <a:endParaRPr/>
          </a:p>
        </p:txBody>
      </p:sp>
      <p:sp>
        <p:nvSpPr>
          <p:cNvPr id="30" name="object 30"/>
          <p:cNvSpPr/>
          <p:nvPr/>
        </p:nvSpPr>
        <p:spPr>
          <a:xfrm>
            <a:off x="2045151" y="2295728"/>
            <a:ext cx="965155" cy="403130"/>
          </a:xfrm>
          <a:custGeom>
            <a:avLst/>
            <a:gdLst/>
            <a:ahLst/>
            <a:cxnLst/>
            <a:rect l="l" t="t" r="r" b="b"/>
            <a:pathLst>
              <a:path w="965155" h="403130">
                <a:moveTo>
                  <a:pt x="0" y="0"/>
                </a:moveTo>
                <a:lnTo>
                  <a:pt x="965155" y="0"/>
                </a:lnTo>
                <a:lnTo>
                  <a:pt x="965155" y="403130"/>
                </a:lnTo>
                <a:lnTo>
                  <a:pt x="0" y="403130"/>
                </a:lnTo>
                <a:lnTo>
                  <a:pt x="0" y="0"/>
                </a:lnTo>
                <a:close/>
              </a:path>
            </a:pathLst>
          </a:custGeom>
          <a:ln w="7100">
            <a:solidFill>
              <a:srgbClr val="30859C"/>
            </a:solidFill>
          </a:ln>
        </p:spPr>
        <p:txBody>
          <a:bodyPr wrap="square" lIns="0" tIns="0" rIns="0" bIns="0" rtlCol="0">
            <a:noAutofit/>
          </a:bodyPr>
          <a:lstStyle/>
          <a:p>
            <a:endParaRPr/>
          </a:p>
        </p:txBody>
      </p:sp>
      <p:sp>
        <p:nvSpPr>
          <p:cNvPr id="31" name="object 31"/>
          <p:cNvSpPr txBox="1"/>
          <p:nvPr/>
        </p:nvSpPr>
        <p:spPr>
          <a:xfrm>
            <a:off x="2137856" y="2327864"/>
            <a:ext cx="779145" cy="340360"/>
          </a:xfrm>
          <a:prstGeom prst="rect">
            <a:avLst/>
          </a:prstGeom>
        </p:spPr>
        <p:txBody>
          <a:bodyPr vert="horz" wrap="square" lIns="0" tIns="0" rIns="0" bIns="0" rtlCol="0">
            <a:noAutofit/>
          </a:bodyPr>
          <a:lstStyle/>
          <a:p>
            <a:pPr marL="12700" marR="12700" indent="50165">
              <a:lnSpc>
                <a:spcPct val="102899"/>
              </a:lnSpc>
            </a:pPr>
            <a:r>
              <a:rPr sz="1050" b="1" spc="50" dirty="0" smtClean="0">
                <a:solidFill>
                  <a:srgbClr val="FFFFFF"/>
                </a:solidFill>
                <a:latin typeface="Century Gothic"/>
                <a:cs typeface="Century Gothic"/>
              </a:rPr>
              <a:t>C</a:t>
            </a:r>
            <a:r>
              <a:rPr sz="1050" b="1" spc="45" dirty="0" smtClean="0">
                <a:solidFill>
                  <a:srgbClr val="FFFFFF"/>
                </a:solidFill>
                <a:latin typeface="Century Gothic"/>
                <a:cs typeface="Century Gothic"/>
              </a:rPr>
              <a:t>REA</a:t>
            </a:r>
            <a:r>
              <a:rPr sz="1050" b="1" spc="25" dirty="0" smtClean="0">
                <a:solidFill>
                  <a:srgbClr val="FFFFFF"/>
                </a:solidFill>
                <a:latin typeface="Century Gothic"/>
                <a:cs typeface="Century Gothic"/>
              </a:rPr>
              <a:t>T</a:t>
            </a:r>
            <a:r>
              <a:rPr sz="1050" b="1" spc="35" dirty="0" smtClean="0">
                <a:solidFill>
                  <a:srgbClr val="FFFFFF"/>
                </a:solidFill>
                <a:latin typeface="Century Gothic"/>
                <a:cs typeface="Century Gothic"/>
              </a:rPr>
              <a:t>IVE</a:t>
            </a:r>
            <a:r>
              <a:rPr sz="1050" b="1" spc="25" dirty="0" smtClean="0">
                <a:solidFill>
                  <a:srgbClr val="FFFFFF"/>
                </a:solidFill>
                <a:latin typeface="Century Gothic"/>
                <a:cs typeface="Century Gothic"/>
              </a:rPr>
              <a:t> E</a:t>
            </a:r>
            <a:r>
              <a:rPr sz="1050" b="1" spc="50" dirty="0" smtClean="0">
                <a:solidFill>
                  <a:srgbClr val="FFFFFF"/>
                </a:solidFill>
                <a:latin typeface="Century Gothic"/>
                <a:cs typeface="Century Gothic"/>
              </a:rPr>
              <a:t>CON</a:t>
            </a:r>
            <a:r>
              <a:rPr sz="1050" b="1" spc="55" dirty="0" smtClean="0">
                <a:solidFill>
                  <a:srgbClr val="FFFFFF"/>
                </a:solidFill>
                <a:latin typeface="Century Gothic"/>
                <a:cs typeface="Century Gothic"/>
              </a:rPr>
              <a:t>OM</a:t>
            </a:r>
            <a:r>
              <a:rPr sz="1050" b="1" spc="45" dirty="0" smtClean="0">
                <a:solidFill>
                  <a:srgbClr val="FFFFFF"/>
                </a:solidFill>
                <a:latin typeface="Century Gothic"/>
                <a:cs typeface="Century Gothic"/>
              </a:rPr>
              <a:t>Y</a:t>
            </a:r>
            <a:endParaRPr sz="1050">
              <a:latin typeface="Century Gothic"/>
              <a:cs typeface="Century Gothic"/>
            </a:endParaRPr>
          </a:p>
        </p:txBody>
      </p:sp>
      <p:sp>
        <p:nvSpPr>
          <p:cNvPr id="33" name="object 33"/>
          <p:cNvSpPr/>
          <p:nvPr/>
        </p:nvSpPr>
        <p:spPr>
          <a:xfrm>
            <a:off x="719999" y="3075554"/>
            <a:ext cx="1130276" cy="928483"/>
          </a:xfrm>
          <a:custGeom>
            <a:avLst/>
            <a:gdLst/>
            <a:ahLst/>
            <a:cxnLst/>
            <a:rect l="l" t="t" r="r" b="b"/>
            <a:pathLst>
              <a:path w="1130276" h="928483">
                <a:moveTo>
                  <a:pt x="0" y="0"/>
                </a:moveTo>
                <a:lnTo>
                  <a:pt x="1130276" y="0"/>
                </a:lnTo>
                <a:lnTo>
                  <a:pt x="1130276" y="928483"/>
                </a:lnTo>
                <a:lnTo>
                  <a:pt x="0" y="928483"/>
                </a:lnTo>
                <a:lnTo>
                  <a:pt x="0" y="0"/>
                </a:lnTo>
                <a:close/>
              </a:path>
            </a:pathLst>
          </a:custGeom>
          <a:solidFill>
            <a:srgbClr val="205868"/>
          </a:solidFill>
        </p:spPr>
        <p:txBody>
          <a:bodyPr wrap="square" lIns="0" tIns="0" rIns="0" bIns="0" rtlCol="0">
            <a:noAutofit/>
          </a:bodyPr>
          <a:lstStyle/>
          <a:p>
            <a:endParaRPr/>
          </a:p>
        </p:txBody>
      </p:sp>
      <p:sp>
        <p:nvSpPr>
          <p:cNvPr id="34" name="object 34"/>
          <p:cNvSpPr/>
          <p:nvPr/>
        </p:nvSpPr>
        <p:spPr>
          <a:xfrm>
            <a:off x="720001" y="3075545"/>
            <a:ext cx="1130275" cy="928492"/>
          </a:xfrm>
          <a:custGeom>
            <a:avLst/>
            <a:gdLst/>
            <a:ahLst/>
            <a:cxnLst/>
            <a:rect l="l" t="t" r="r" b="b"/>
            <a:pathLst>
              <a:path w="1130275" h="928492">
                <a:moveTo>
                  <a:pt x="0" y="0"/>
                </a:moveTo>
                <a:lnTo>
                  <a:pt x="1130275" y="0"/>
                </a:lnTo>
                <a:lnTo>
                  <a:pt x="1130275" y="928492"/>
                </a:lnTo>
                <a:lnTo>
                  <a:pt x="0" y="928492"/>
                </a:lnTo>
              </a:path>
            </a:pathLst>
          </a:custGeom>
          <a:ln w="20351">
            <a:solidFill>
              <a:srgbClr val="205868"/>
            </a:solidFill>
          </a:ln>
        </p:spPr>
        <p:txBody>
          <a:bodyPr wrap="square" lIns="0" tIns="0" rIns="0" bIns="0" rtlCol="0">
            <a:noAutofit/>
          </a:bodyPr>
          <a:lstStyle/>
          <a:p>
            <a:endParaRPr/>
          </a:p>
        </p:txBody>
      </p:sp>
      <p:sp>
        <p:nvSpPr>
          <p:cNvPr id="35" name="object 35"/>
          <p:cNvSpPr/>
          <p:nvPr/>
        </p:nvSpPr>
        <p:spPr>
          <a:xfrm>
            <a:off x="799670" y="3384063"/>
            <a:ext cx="963925" cy="237412"/>
          </a:xfrm>
          <a:custGeom>
            <a:avLst/>
            <a:gdLst/>
            <a:ahLst/>
            <a:cxnLst/>
            <a:rect l="l" t="t" r="r" b="b"/>
            <a:pathLst>
              <a:path w="963925" h="237412">
                <a:moveTo>
                  <a:pt x="0" y="0"/>
                </a:moveTo>
                <a:lnTo>
                  <a:pt x="963925" y="0"/>
                </a:lnTo>
                <a:lnTo>
                  <a:pt x="963925" y="237412"/>
                </a:lnTo>
                <a:lnTo>
                  <a:pt x="0" y="237412"/>
                </a:lnTo>
                <a:lnTo>
                  <a:pt x="0" y="0"/>
                </a:lnTo>
                <a:close/>
              </a:path>
            </a:pathLst>
          </a:custGeom>
          <a:solidFill>
            <a:srgbClr val="205868"/>
          </a:solidFill>
        </p:spPr>
        <p:txBody>
          <a:bodyPr wrap="square" lIns="0" tIns="0" rIns="0" bIns="0" rtlCol="0">
            <a:noAutofit/>
          </a:bodyPr>
          <a:lstStyle/>
          <a:p>
            <a:endParaRPr/>
          </a:p>
        </p:txBody>
      </p:sp>
      <p:sp>
        <p:nvSpPr>
          <p:cNvPr id="36" name="object 36"/>
          <p:cNvSpPr/>
          <p:nvPr/>
        </p:nvSpPr>
        <p:spPr>
          <a:xfrm>
            <a:off x="799670" y="3384063"/>
            <a:ext cx="963925" cy="237412"/>
          </a:xfrm>
          <a:custGeom>
            <a:avLst/>
            <a:gdLst/>
            <a:ahLst/>
            <a:cxnLst/>
            <a:rect l="l" t="t" r="r" b="b"/>
            <a:pathLst>
              <a:path w="963925" h="237412">
                <a:moveTo>
                  <a:pt x="0" y="0"/>
                </a:moveTo>
                <a:lnTo>
                  <a:pt x="963925" y="0"/>
                </a:lnTo>
                <a:lnTo>
                  <a:pt x="963925" y="237412"/>
                </a:lnTo>
                <a:lnTo>
                  <a:pt x="0" y="237412"/>
                </a:lnTo>
                <a:lnTo>
                  <a:pt x="0" y="0"/>
                </a:lnTo>
                <a:close/>
              </a:path>
            </a:pathLst>
          </a:custGeom>
          <a:ln w="7070">
            <a:solidFill>
              <a:srgbClr val="205868"/>
            </a:solidFill>
          </a:ln>
        </p:spPr>
        <p:txBody>
          <a:bodyPr wrap="square" lIns="0" tIns="0" rIns="0" bIns="0" rtlCol="0">
            <a:noAutofit/>
          </a:bodyPr>
          <a:lstStyle/>
          <a:p>
            <a:endParaRPr/>
          </a:p>
        </p:txBody>
      </p:sp>
      <p:sp>
        <p:nvSpPr>
          <p:cNvPr id="37" name="object 37"/>
          <p:cNvSpPr txBox="1"/>
          <p:nvPr/>
        </p:nvSpPr>
        <p:spPr>
          <a:xfrm>
            <a:off x="967987" y="3420851"/>
            <a:ext cx="627380" cy="170815"/>
          </a:xfrm>
          <a:prstGeom prst="rect">
            <a:avLst/>
          </a:prstGeom>
        </p:spPr>
        <p:txBody>
          <a:bodyPr vert="horz" wrap="square" lIns="0" tIns="0" rIns="0" bIns="0" rtlCol="0">
            <a:noAutofit/>
          </a:bodyPr>
          <a:lstStyle/>
          <a:p>
            <a:pPr marL="12700">
              <a:lnSpc>
                <a:spcPct val="100000"/>
              </a:lnSpc>
            </a:pPr>
            <a:r>
              <a:rPr sz="1050" b="1" spc="25" dirty="0" smtClean="0">
                <a:solidFill>
                  <a:srgbClr val="FFFFFF"/>
                </a:solidFill>
                <a:latin typeface="Century Gothic"/>
                <a:cs typeface="Century Gothic"/>
              </a:rPr>
              <a:t>T</a:t>
            </a:r>
            <a:r>
              <a:rPr sz="1050" b="1" spc="55" dirty="0" smtClean="0">
                <a:solidFill>
                  <a:srgbClr val="FFFFFF"/>
                </a:solidFill>
                <a:latin typeface="Century Gothic"/>
                <a:cs typeface="Century Gothic"/>
              </a:rPr>
              <a:t>O</a:t>
            </a:r>
            <a:r>
              <a:rPr sz="1050" b="1" spc="40" dirty="0" smtClean="0">
                <a:solidFill>
                  <a:srgbClr val="FFFFFF"/>
                </a:solidFill>
                <a:latin typeface="Century Gothic"/>
                <a:cs typeface="Century Gothic"/>
              </a:rPr>
              <a:t>URISM</a:t>
            </a:r>
            <a:endParaRPr sz="1050">
              <a:latin typeface="Century Gothic"/>
              <a:cs typeface="Century Gothic"/>
            </a:endParaRPr>
          </a:p>
        </p:txBody>
      </p:sp>
      <p:sp>
        <p:nvSpPr>
          <p:cNvPr id="38" name="object 38"/>
          <p:cNvSpPr/>
          <p:nvPr/>
        </p:nvSpPr>
        <p:spPr>
          <a:xfrm>
            <a:off x="1962160" y="5167582"/>
            <a:ext cx="1137284" cy="927317"/>
          </a:xfrm>
          <a:custGeom>
            <a:avLst/>
            <a:gdLst/>
            <a:ahLst/>
            <a:cxnLst/>
            <a:rect l="l" t="t" r="r" b="b"/>
            <a:pathLst>
              <a:path w="1137284" h="927317">
                <a:moveTo>
                  <a:pt x="0" y="0"/>
                </a:moveTo>
                <a:lnTo>
                  <a:pt x="1137284" y="0"/>
                </a:lnTo>
                <a:lnTo>
                  <a:pt x="1137284" y="927317"/>
                </a:lnTo>
                <a:lnTo>
                  <a:pt x="0" y="927317"/>
                </a:lnTo>
                <a:lnTo>
                  <a:pt x="0" y="0"/>
                </a:lnTo>
                <a:close/>
              </a:path>
            </a:pathLst>
          </a:custGeom>
          <a:solidFill>
            <a:srgbClr val="C00000"/>
          </a:solidFill>
        </p:spPr>
        <p:txBody>
          <a:bodyPr wrap="square" lIns="0" tIns="0" rIns="0" bIns="0" rtlCol="0">
            <a:noAutofit/>
          </a:bodyPr>
          <a:lstStyle/>
          <a:p>
            <a:endParaRPr/>
          </a:p>
        </p:txBody>
      </p:sp>
      <p:sp>
        <p:nvSpPr>
          <p:cNvPr id="39" name="object 39"/>
          <p:cNvSpPr/>
          <p:nvPr/>
        </p:nvSpPr>
        <p:spPr>
          <a:xfrm>
            <a:off x="1962160" y="5167592"/>
            <a:ext cx="1137284" cy="927317"/>
          </a:xfrm>
          <a:custGeom>
            <a:avLst/>
            <a:gdLst/>
            <a:ahLst/>
            <a:cxnLst/>
            <a:rect l="l" t="t" r="r" b="b"/>
            <a:pathLst>
              <a:path w="1137284" h="927317">
                <a:moveTo>
                  <a:pt x="0" y="0"/>
                </a:moveTo>
                <a:lnTo>
                  <a:pt x="1137284" y="0"/>
                </a:lnTo>
                <a:lnTo>
                  <a:pt x="1137284" y="927317"/>
                </a:lnTo>
                <a:lnTo>
                  <a:pt x="0" y="927317"/>
                </a:lnTo>
                <a:lnTo>
                  <a:pt x="0" y="0"/>
                </a:lnTo>
                <a:close/>
              </a:path>
            </a:pathLst>
          </a:custGeom>
          <a:ln w="20348">
            <a:solidFill>
              <a:srgbClr val="C00000"/>
            </a:solidFill>
          </a:ln>
        </p:spPr>
        <p:txBody>
          <a:bodyPr wrap="square" lIns="0" tIns="0" rIns="0" bIns="0" rtlCol="0">
            <a:noAutofit/>
          </a:bodyPr>
          <a:lstStyle/>
          <a:p>
            <a:endParaRPr/>
          </a:p>
        </p:txBody>
      </p:sp>
      <p:sp>
        <p:nvSpPr>
          <p:cNvPr id="40" name="object 40"/>
          <p:cNvSpPr txBox="1"/>
          <p:nvPr/>
        </p:nvSpPr>
        <p:spPr>
          <a:xfrm>
            <a:off x="1961659" y="5480229"/>
            <a:ext cx="1127125" cy="148590"/>
          </a:xfrm>
          <a:prstGeom prst="rect">
            <a:avLst/>
          </a:prstGeom>
        </p:spPr>
        <p:txBody>
          <a:bodyPr vert="horz" wrap="square" lIns="0" tIns="0" rIns="0" bIns="0" rtlCol="0">
            <a:noAutofit/>
          </a:bodyPr>
          <a:lstStyle/>
          <a:p>
            <a:pPr marL="12700">
              <a:lnSpc>
                <a:spcPct val="100000"/>
              </a:lnSpc>
            </a:pPr>
            <a:r>
              <a:rPr sz="900" b="1" spc="35" dirty="0" smtClean="0">
                <a:solidFill>
                  <a:srgbClr val="FFFFFF"/>
                </a:solidFill>
                <a:latin typeface="Century Gothic"/>
                <a:cs typeface="Century Gothic"/>
              </a:rPr>
              <a:t>ENTREPRENEURSHIP</a:t>
            </a:r>
            <a:endParaRPr sz="900">
              <a:latin typeface="Century Gothic"/>
              <a:cs typeface="Century Gothic"/>
            </a:endParaRPr>
          </a:p>
        </p:txBody>
      </p:sp>
      <p:sp>
        <p:nvSpPr>
          <p:cNvPr id="41" name="object 41"/>
          <p:cNvSpPr/>
          <p:nvPr/>
        </p:nvSpPr>
        <p:spPr>
          <a:xfrm>
            <a:off x="719999" y="5167582"/>
            <a:ext cx="1131506" cy="927317"/>
          </a:xfrm>
          <a:custGeom>
            <a:avLst/>
            <a:gdLst/>
            <a:ahLst/>
            <a:cxnLst/>
            <a:rect l="l" t="t" r="r" b="b"/>
            <a:pathLst>
              <a:path w="1131506" h="927317">
                <a:moveTo>
                  <a:pt x="0" y="0"/>
                </a:moveTo>
                <a:lnTo>
                  <a:pt x="1131506" y="0"/>
                </a:lnTo>
                <a:lnTo>
                  <a:pt x="1131506" y="927317"/>
                </a:lnTo>
                <a:lnTo>
                  <a:pt x="0" y="927317"/>
                </a:lnTo>
                <a:lnTo>
                  <a:pt x="0" y="0"/>
                </a:lnTo>
                <a:close/>
              </a:path>
            </a:pathLst>
          </a:custGeom>
          <a:solidFill>
            <a:srgbClr val="C00000"/>
          </a:solidFill>
        </p:spPr>
        <p:txBody>
          <a:bodyPr wrap="square" lIns="0" tIns="0" rIns="0" bIns="0" rtlCol="0">
            <a:noAutofit/>
          </a:bodyPr>
          <a:lstStyle/>
          <a:p>
            <a:endParaRPr/>
          </a:p>
        </p:txBody>
      </p:sp>
      <p:sp>
        <p:nvSpPr>
          <p:cNvPr id="42" name="object 42"/>
          <p:cNvSpPr/>
          <p:nvPr/>
        </p:nvSpPr>
        <p:spPr>
          <a:xfrm>
            <a:off x="720001" y="5167592"/>
            <a:ext cx="1131504" cy="927317"/>
          </a:xfrm>
          <a:custGeom>
            <a:avLst/>
            <a:gdLst/>
            <a:ahLst/>
            <a:cxnLst/>
            <a:rect l="l" t="t" r="r" b="b"/>
            <a:pathLst>
              <a:path w="1131504" h="927317">
                <a:moveTo>
                  <a:pt x="0" y="0"/>
                </a:moveTo>
                <a:lnTo>
                  <a:pt x="1131504" y="0"/>
                </a:lnTo>
                <a:lnTo>
                  <a:pt x="1131504" y="927317"/>
                </a:lnTo>
                <a:lnTo>
                  <a:pt x="0" y="927317"/>
                </a:lnTo>
              </a:path>
            </a:pathLst>
          </a:custGeom>
          <a:ln w="20350">
            <a:solidFill>
              <a:srgbClr val="C00000"/>
            </a:solidFill>
          </a:ln>
        </p:spPr>
        <p:txBody>
          <a:bodyPr wrap="square" lIns="0" tIns="0" rIns="0" bIns="0" rtlCol="0">
            <a:noAutofit/>
          </a:bodyPr>
          <a:lstStyle/>
          <a:p>
            <a:endParaRPr/>
          </a:p>
        </p:txBody>
      </p:sp>
      <p:sp>
        <p:nvSpPr>
          <p:cNvPr id="43" name="object 43"/>
          <p:cNvSpPr txBox="1"/>
          <p:nvPr/>
        </p:nvSpPr>
        <p:spPr>
          <a:xfrm>
            <a:off x="762948" y="5430947"/>
            <a:ext cx="1039494" cy="340360"/>
          </a:xfrm>
          <a:prstGeom prst="rect">
            <a:avLst/>
          </a:prstGeom>
        </p:spPr>
        <p:txBody>
          <a:bodyPr vert="horz" wrap="square" lIns="0" tIns="0" rIns="0" bIns="0" rtlCol="0">
            <a:noAutofit/>
          </a:bodyPr>
          <a:lstStyle/>
          <a:p>
            <a:pPr marL="65405" marR="12700" indent="-53340">
              <a:lnSpc>
                <a:spcPct val="102899"/>
              </a:lnSpc>
            </a:pPr>
            <a:r>
              <a:rPr sz="1050" b="1" spc="50" dirty="0" smtClean="0">
                <a:solidFill>
                  <a:srgbClr val="FFFFFF"/>
                </a:solidFill>
                <a:latin typeface="Century Gothic"/>
                <a:cs typeface="Century Gothic"/>
              </a:rPr>
              <a:t>KN</a:t>
            </a:r>
            <a:r>
              <a:rPr sz="1050" b="1" spc="55" dirty="0" smtClean="0">
                <a:solidFill>
                  <a:srgbClr val="FFFFFF"/>
                </a:solidFill>
                <a:latin typeface="Century Gothic"/>
                <a:cs typeface="Century Gothic"/>
              </a:rPr>
              <a:t>OW</a:t>
            </a:r>
            <a:r>
              <a:rPr sz="1050" b="1" spc="25" dirty="0" smtClean="0">
                <a:solidFill>
                  <a:srgbClr val="FFFFFF"/>
                </a:solidFill>
                <a:latin typeface="Century Gothic"/>
                <a:cs typeface="Century Gothic"/>
              </a:rPr>
              <a:t>L</a:t>
            </a:r>
            <a:r>
              <a:rPr sz="1050" b="1" spc="40" dirty="0" smtClean="0">
                <a:solidFill>
                  <a:srgbClr val="FFFFFF"/>
                </a:solidFill>
                <a:latin typeface="Century Gothic"/>
                <a:cs typeface="Century Gothic"/>
              </a:rPr>
              <a:t>ED</a:t>
            </a:r>
            <a:r>
              <a:rPr sz="1050" b="1" spc="55" dirty="0" smtClean="0">
                <a:solidFill>
                  <a:srgbClr val="FFFFFF"/>
                </a:solidFill>
                <a:latin typeface="Century Gothic"/>
                <a:cs typeface="Century Gothic"/>
              </a:rPr>
              <a:t>G</a:t>
            </a:r>
            <a:r>
              <a:rPr sz="1050" b="1" spc="35" dirty="0" smtClean="0">
                <a:solidFill>
                  <a:srgbClr val="FFFFFF"/>
                </a:solidFill>
                <a:latin typeface="Century Gothic"/>
                <a:cs typeface="Century Gothic"/>
              </a:rPr>
              <a:t>E</a:t>
            </a:r>
            <a:r>
              <a:rPr sz="1050" b="1" spc="-15" dirty="0" smtClean="0">
                <a:solidFill>
                  <a:srgbClr val="FFFFFF"/>
                </a:solidFill>
                <a:latin typeface="Century Gothic"/>
                <a:cs typeface="Century Gothic"/>
              </a:rPr>
              <a:t> </a:t>
            </a:r>
            <a:r>
              <a:rPr sz="1050" b="1" spc="50" dirty="0" smtClean="0">
                <a:solidFill>
                  <a:srgbClr val="FFFFFF"/>
                </a:solidFill>
                <a:latin typeface="Century Gothic"/>
                <a:cs typeface="Century Gothic"/>
              </a:rPr>
              <a:t>&amp;</a:t>
            </a:r>
            <a:r>
              <a:rPr sz="1050" b="1" spc="35" dirty="0" smtClean="0">
                <a:solidFill>
                  <a:srgbClr val="FFFFFF"/>
                </a:solidFill>
                <a:latin typeface="Century Gothic"/>
                <a:cs typeface="Century Gothic"/>
              </a:rPr>
              <a:t> INN</a:t>
            </a:r>
            <a:r>
              <a:rPr sz="1050" b="1" spc="55" dirty="0" smtClean="0">
                <a:solidFill>
                  <a:srgbClr val="FFFFFF"/>
                </a:solidFill>
                <a:latin typeface="Century Gothic"/>
                <a:cs typeface="Century Gothic"/>
              </a:rPr>
              <a:t>O</a:t>
            </a:r>
            <a:r>
              <a:rPr sz="1050" b="1" spc="50" dirty="0" smtClean="0">
                <a:solidFill>
                  <a:srgbClr val="FFFFFF"/>
                </a:solidFill>
                <a:latin typeface="Century Gothic"/>
                <a:cs typeface="Century Gothic"/>
              </a:rPr>
              <a:t>VA</a:t>
            </a:r>
            <a:r>
              <a:rPr sz="1050" b="1" spc="25" dirty="0" smtClean="0">
                <a:solidFill>
                  <a:srgbClr val="FFFFFF"/>
                </a:solidFill>
                <a:latin typeface="Century Gothic"/>
                <a:cs typeface="Century Gothic"/>
              </a:rPr>
              <a:t>T</a:t>
            </a:r>
            <a:r>
              <a:rPr sz="1050" b="1" spc="10" dirty="0" smtClean="0">
                <a:solidFill>
                  <a:srgbClr val="FFFFFF"/>
                </a:solidFill>
                <a:latin typeface="Century Gothic"/>
                <a:cs typeface="Century Gothic"/>
              </a:rPr>
              <a:t>I</a:t>
            </a:r>
            <a:r>
              <a:rPr sz="1050" b="1" spc="55" dirty="0" smtClean="0">
                <a:solidFill>
                  <a:srgbClr val="FFFFFF"/>
                </a:solidFill>
                <a:latin typeface="Century Gothic"/>
                <a:cs typeface="Century Gothic"/>
              </a:rPr>
              <a:t>O</a:t>
            </a:r>
            <a:r>
              <a:rPr sz="1050" b="1" spc="50" dirty="0" smtClean="0">
                <a:solidFill>
                  <a:srgbClr val="FFFFFF"/>
                </a:solidFill>
                <a:latin typeface="Century Gothic"/>
                <a:cs typeface="Century Gothic"/>
              </a:rPr>
              <a:t>N</a:t>
            </a:r>
            <a:endParaRPr sz="1050">
              <a:latin typeface="Century Gothic"/>
              <a:cs typeface="Century Gothic"/>
            </a:endParaRPr>
          </a:p>
        </p:txBody>
      </p:sp>
      <p:sp>
        <p:nvSpPr>
          <p:cNvPr id="44" name="object 44"/>
          <p:cNvSpPr/>
          <p:nvPr/>
        </p:nvSpPr>
        <p:spPr>
          <a:xfrm>
            <a:off x="3186739" y="2025995"/>
            <a:ext cx="1137284" cy="277960"/>
          </a:xfrm>
          <a:custGeom>
            <a:avLst/>
            <a:gdLst/>
            <a:ahLst/>
            <a:cxnLst/>
            <a:rect l="l" t="t" r="r" b="b"/>
            <a:pathLst>
              <a:path w="1137284" h="277960">
                <a:moveTo>
                  <a:pt x="0" y="0"/>
                </a:moveTo>
                <a:lnTo>
                  <a:pt x="1137284" y="0"/>
                </a:lnTo>
                <a:lnTo>
                  <a:pt x="1137284" y="277960"/>
                </a:lnTo>
                <a:lnTo>
                  <a:pt x="0" y="277960"/>
                </a:lnTo>
                <a:lnTo>
                  <a:pt x="0" y="0"/>
                </a:lnTo>
                <a:close/>
              </a:path>
            </a:pathLst>
          </a:custGeom>
          <a:solidFill>
            <a:srgbClr val="30859C"/>
          </a:solidFill>
        </p:spPr>
        <p:txBody>
          <a:bodyPr wrap="square" lIns="0" tIns="0" rIns="0" bIns="0" rtlCol="0">
            <a:noAutofit/>
          </a:bodyPr>
          <a:lstStyle/>
          <a:p>
            <a:endParaRPr/>
          </a:p>
        </p:txBody>
      </p:sp>
      <p:sp>
        <p:nvSpPr>
          <p:cNvPr id="45" name="object 45"/>
          <p:cNvSpPr/>
          <p:nvPr/>
        </p:nvSpPr>
        <p:spPr>
          <a:xfrm>
            <a:off x="3186739" y="2707086"/>
            <a:ext cx="1137284" cy="247402"/>
          </a:xfrm>
          <a:custGeom>
            <a:avLst/>
            <a:gdLst/>
            <a:ahLst/>
            <a:cxnLst/>
            <a:rect l="l" t="t" r="r" b="b"/>
            <a:pathLst>
              <a:path w="1137284" h="247402">
                <a:moveTo>
                  <a:pt x="0" y="0"/>
                </a:moveTo>
                <a:lnTo>
                  <a:pt x="1137284" y="0"/>
                </a:lnTo>
                <a:lnTo>
                  <a:pt x="1137284" y="247402"/>
                </a:lnTo>
                <a:lnTo>
                  <a:pt x="0" y="247402"/>
                </a:lnTo>
                <a:lnTo>
                  <a:pt x="0" y="0"/>
                </a:lnTo>
                <a:close/>
              </a:path>
            </a:pathLst>
          </a:custGeom>
          <a:solidFill>
            <a:srgbClr val="30859C"/>
          </a:solidFill>
        </p:spPr>
        <p:txBody>
          <a:bodyPr wrap="square" lIns="0" tIns="0" rIns="0" bIns="0" rtlCol="0">
            <a:noAutofit/>
          </a:bodyPr>
          <a:lstStyle/>
          <a:p>
            <a:endParaRPr/>
          </a:p>
        </p:txBody>
      </p:sp>
      <p:sp>
        <p:nvSpPr>
          <p:cNvPr id="46" name="object 46"/>
          <p:cNvSpPr/>
          <p:nvPr/>
        </p:nvSpPr>
        <p:spPr>
          <a:xfrm>
            <a:off x="3186739" y="2025995"/>
            <a:ext cx="1137284" cy="928492"/>
          </a:xfrm>
          <a:custGeom>
            <a:avLst/>
            <a:gdLst/>
            <a:ahLst/>
            <a:cxnLst/>
            <a:rect l="l" t="t" r="r" b="b"/>
            <a:pathLst>
              <a:path w="1137284" h="928492">
                <a:moveTo>
                  <a:pt x="0" y="0"/>
                </a:moveTo>
                <a:lnTo>
                  <a:pt x="1137284" y="0"/>
                </a:lnTo>
                <a:lnTo>
                  <a:pt x="1137284" y="928492"/>
                </a:lnTo>
                <a:lnTo>
                  <a:pt x="0" y="928492"/>
                </a:lnTo>
                <a:lnTo>
                  <a:pt x="0" y="0"/>
                </a:lnTo>
                <a:close/>
              </a:path>
            </a:pathLst>
          </a:custGeom>
          <a:ln w="20348">
            <a:solidFill>
              <a:srgbClr val="30859C"/>
            </a:solidFill>
          </a:ln>
        </p:spPr>
        <p:txBody>
          <a:bodyPr wrap="square" lIns="0" tIns="0" rIns="0" bIns="0" rtlCol="0">
            <a:noAutofit/>
          </a:bodyPr>
          <a:lstStyle/>
          <a:p>
            <a:endParaRPr/>
          </a:p>
        </p:txBody>
      </p:sp>
      <p:sp>
        <p:nvSpPr>
          <p:cNvPr id="47" name="object 47"/>
          <p:cNvSpPr/>
          <p:nvPr/>
        </p:nvSpPr>
        <p:spPr>
          <a:xfrm>
            <a:off x="3186124" y="2303955"/>
            <a:ext cx="1137284" cy="403130"/>
          </a:xfrm>
          <a:custGeom>
            <a:avLst/>
            <a:gdLst/>
            <a:ahLst/>
            <a:cxnLst/>
            <a:rect l="l" t="t" r="r" b="b"/>
            <a:pathLst>
              <a:path w="1137284" h="403130">
                <a:moveTo>
                  <a:pt x="0" y="0"/>
                </a:moveTo>
                <a:lnTo>
                  <a:pt x="1137284" y="0"/>
                </a:lnTo>
                <a:lnTo>
                  <a:pt x="1137284" y="403130"/>
                </a:lnTo>
                <a:lnTo>
                  <a:pt x="0" y="403130"/>
                </a:lnTo>
                <a:lnTo>
                  <a:pt x="0" y="0"/>
                </a:lnTo>
                <a:close/>
              </a:path>
            </a:pathLst>
          </a:custGeom>
          <a:solidFill>
            <a:srgbClr val="30859C"/>
          </a:solidFill>
        </p:spPr>
        <p:txBody>
          <a:bodyPr wrap="square" lIns="0" tIns="0" rIns="0" bIns="0" rtlCol="0">
            <a:noAutofit/>
          </a:bodyPr>
          <a:lstStyle/>
          <a:p>
            <a:endParaRPr/>
          </a:p>
        </p:txBody>
      </p:sp>
      <p:sp>
        <p:nvSpPr>
          <p:cNvPr id="48" name="object 48"/>
          <p:cNvSpPr/>
          <p:nvPr/>
        </p:nvSpPr>
        <p:spPr>
          <a:xfrm>
            <a:off x="3186124" y="2303955"/>
            <a:ext cx="1137284" cy="403130"/>
          </a:xfrm>
          <a:custGeom>
            <a:avLst/>
            <a:gdLst/>
            <a:ahLst/>
            <a:cxnLst/>
            <a:rect l="l" t="t" r="r" b="b"/>
            <a:pathLst>
              <a:path w="1137284" h="403130">
                <a:moveTo>
                  <a:pt x="0" y="0"/>
                </a:moveTo>
                <a:lnTo>
                  <a:pt x="1137284" y="0"/>
                </a:lnTo>
                <a:lnTo>
                  <a:pt x="1137284" y="403130"/>
                </a:lnTo>
                <a:lnTo>
                  <a:pt x="0" y="403130"/>
                </a:lnTo>
                <a:lnTo>
                  <a:pt x="0" y="0"/>
                </a:lnTo>
                <a:close/>
              </a:path>
            </a:pathLst>
          </a:custGeom>
          <a:ln w="7088">
            <a:solidFill>
              <a:srgbClr val="30859C"/>
            </a:solidFill>
          </a:ln>
        </p:spPr>
        <p:txBody>
          <a:bodyPr wrap="square" lIns="0" tIns="0" rIns="0" bIns="0" rtlCol="0">
            <a:noAutofit/>
          </a:bodyPr>
          <a:lstStyle/>
          <a:p>
            <a:endParaRPr/>
          </a:p>
        </p:txBody>
      </p:sp>
      <p:sp>
        <p:nvSpPr>
          <p:cNvPr id="49" name="object 49"/>
          <p:cNvSpPr txBox="1"/>
          <p:nvPr/>
        </p:nvSpPr>
        <p:spPr>
          <a:xfrm>
            <a:off x="3364819" y="2335907"/>
            <a:ext cx="779145" cy="340360"/>
          </a:xfrm>
          <a:prstGeom prst="rect">
            <a:avLst/>
          </a:prstGeom>
        </p:spPr>
        <p:txBody>
          <a:bodyPr vert="horz" wrap="square" lIns="0" tIns="0" rIns="0" bIns="0" rtlCol="0">
            <a:noAutofit/>
          </a:bodyPr>
          <a:lstStyle/>
          <a:p>
            <a:pPr marL="12700" marR="12700" indent="146050">
              <a:lnSpc>
                <a:spcPct val="102899"/>
              </a:lnSpc>
            </a:pPr>
            <a:r>
              <a:rPr sz="1050" b="1" spc="55" dirty="0" smtClean="0">
                <a:solidFill>
                  <a:srgbClr val="FFFFFF"/>
                </a:solidFill>
                <a:latin typeface="Century Gothic"/>
                <a:cs typeface="Century Gothic"/>
              </a:rPr>
              <a:t>G</a:t>
            </a:r>
            <a:r>
              <a:rPr sz="1050" b="1" spc="40" dirty="0" smtClean="0">
                <a:solidFill>
                  <a:srgbClr val="FFFFFF"/>
                </a:solidFill>
                <a:latin typeface="Century Gothic"/>
                <a:cs typeface="Century Gothic"/>
              </a:rPr>
              <a:t>REEN</a:t>
            </a:r>
            <a:r>
              <a:rPr sz="1050" b="1" spc="25" dirty="0" smtClean="0">
                <a:solidFill>
                  <a:srgbClr val="FFFFFF"/>
                </a:solidFill>
                <a:latin typeface="Century Gothic"/>
                <a:cs typeface="Century Gothic"/>
              </a:rPr>
              <a:t> E</a:t>
            </a:r>
            <a:r>
              <a:rPr sz="1050" b="1" spc="50" dirty="0" smtClean="0">
                <a:solidFill>
                  <a:srgbClr val="FFFFFF"/>
                </a:solidFill>
                <a:latin typeface="Century Gothic"/>
                <a:cs typeface="Century Gothic"/>
              </a:rPr>
              <a:t>CON</a:t>
            </a:r>
            <a:r>
              <a:rPr sz="1050" b="1" spc="55" dirty="0" smtClean="0">
                <a:solidFill>
                  <a:srgbClr val="FFFFFF"/>
                </a:solidFill>
                <a:latin typeface="Century Gothic"/>
                <a:cs typeface="Century Gothic"/>
              </a:rPr>
              <a:t>OM</a:t>
            </a:r>
            <a:r>
              <a:rPr sz="1050" b="1" spc="45" dirty="0" smtClean="0">
                <a:solidFill>
                  <a:srgbClr val="FFFFFF"/>
                </a:solidFill>
                <a:latin typeface="Century Gothic"/>
                <a:cs typeface="Century Gothic"/>
              </a:rPr>
              <a:t>Y</a:t>
            </a:r>
            <a:endParaRPr sz="1050">
              <a:latin typeface="Century Gothic"/>
              <a:cs typeface="Century Gothic"/>
            </a:endParaRPr>
          </a:p>
        </p:txBody>
      </p:sp>
      <p:sp>
        <p:nvSpPr>
          <p:cNvPr id="51" name="object 51"/>
          <p:cNvSpPr/>
          <p:nvPr/>
        </p:nvSpPr>
        <p:spPr>
          <a:xfrm>
            <a:off x="1962160" y="4121568"/>
            <a:ext cx="1137284" cy="276775"/>
          </a:xfrm>
          <a:custGeom>
            <a:avLst/>
            <a:gdLst/>
            <a:ahLst/>
            <a:cxnLst/>
            <a:rect l="l" t="t" r="r" b="b"/>
            <a:pathLst>
              <a:path w="1137284" h="276775">
                <a:moveTo>
                  <a:pt x="0" y="0"/>
                </a:moveTo>
                <a:lnTo>
                  <a:pt x="1137284" y="0"/>
                </a:lnTo>
                <a:lnTo>
                  <a:pt x="1137284" y="276775"/>
                </a:lnTo>
                <a:lnTo>
                  <a:pt x="0" y="276775"/>
                </a:lnTo>
                <a:lnTo>
                  <a:pt x="0" y="0"/>
                </a:lnTo>
                <a:close/>
              </a:path>
            </a:pathLst>
          </a:custGeom>
          <a:solidFill>
            <a:srgbClr val="94B3D6"/>
          </a:solidFill>
        </p:spPr>
        <p:txBody>
          <a:bodyPr wrap="square" lIns="0" tIns="0" rIns="0" bIns="0" rtlCol="0">
            <a:noAutofit/>
          </a:bodyPr>
          <a:lstStyle/>
          <a:p>
            <a:endParaRPr/>
          </a:p>
        </p:txBody>
      </p:sp>
      <p:sp>
        <p:nvSpPr>
          <p:cNvPr id="52" name="object 52"/>
          <p:cNvSpPr/>
          <p:nvPr/>
        </p:nvSpPr>
        <p:spPr>
          <a:xfrm>
            <a:off x="1962160" y="4801484"/>
            <a:ext cx="1137284" cy="248577"/>
          </a:xfrm>
          <a:custGeom>
            <a:avLst/>
            <a:gdLst/>
            <a:ahLst/>
            <a:cxnLst/>
            <a:rect l="l" t="t" r="r" b="b"/>
            <a:pathLst>
              <a:path w="1137284" h="248577">
                <a:moveTo>
                  <a:pt x="0" y="0"/>
                </a:moveTo>
                <a:lnTo>
                  <a:pt x="1137284" y="0"/>
                </a:lnTo>
                <a:lnTo>
                  <a:pt x="1137284" y="248577"/>
                </a:lnTo>
                <a:lnTo>
                  <a:pt x="0" y="248577"/>
                </a:lnTo>
                <a:lnTo>
                  <a:pt x="0" y="0"/>
                </a:lnTo>
                <a:close/>
              </a:path>
            </a:pathLst>
          </a:custGeom>
          <a:solidFill>
            <a:srgbClr val="94B3D6"/>
          </a:solidFill>
        </p:spPr>
        <p:txBody>
          <a:bodyPr wrap="square" lIns="0" tIns="0" rIns="0" bIns="0" rtlCol="0">
            <a:noAutofit/>
          </a:bodyPr>
          <a:lstStyle/>
          <a:p>
            <a:endParaRPr/>
          </a:p>
        </p:txBody>
      </p:sp>
      <p:sp>
        <p:nvSpPr>
          <p:cNvPr id="53" name="object 53"/>
          <p:cNvSpPr/>
          <p:nvPr/>
        </p:nvSpPr>
        <p:spPr>
          <a:xfrm>
            <a:off x="1962160" y="4121568"/>
            <a:ext cx="1137284" cy="928492"/>
          </a:xfrm>
          <a:custGeom>
            <a:avLst/>
            <a:gdLst/>
            <a:ahLst/>
            <a:cxnLst/>
            <a:rect l="l" t="t" r="r" b="b"/>
            <a:pathLst>
              <a:path w="1137284" h="928492">
                <a:moveTo>
                  <a:pt x="0" y="0"/>
                </a:moveTo>
                <a:lnTo>
                  <a:pt x="1137284" y="0"/>
                </a:lnTo>
                <a:lnTo>
                  <a:pt x="1137284" y="928492"/>
                </a:lnTo>
                <a:lnTo>
                  <a:pt x="0" y="928492"/>
                </a:lnTo>
                <a:lnTo>
                  <a:pt x="0" y="0"/>
                </a:lnTo>
                <a:close/>
              </a:path>
            </a:pathLst>
          </a:custGeom>
          <a:ln w="20348">
            <a:solidFill>
              <a:srgbClr val="94B3D6"/>
            </a:solidFill>
          </a:ln>
        </p:spPr>
        <p:txBody>
          <a:bodyPr wrap="square" lIns="0" tIns="0" rIns="0" bIns="0" rtlCol="0">
            <a:noAutofit/>
          </a:bodyPr>
          <a:lstStyle/>
          <a:p>
            <a:endParaRPr/>
          </a:p>
        </p:txBody>
      </p:sp>
      <p:sp>
        <p:nvSpPr>
          <p:cNvPr id="54" name="object 54"/>
          <p:cNvSpPr/>
          <p:nvPr/>
        </p:nvSpPr>
        <p:spPr>
          <a:xfrm>
            <a:off x="1961545" y="4398343"/>
            <a:ext cx="1137284" cy="403140"/>
          </a:xfrm>
          <a:custGeom>
            <a:avLst/>
            <a:gdLst/>
            <a:ahLst/>
            <a:cxnLst/>
            <a:rect l="l" t="t" r="r" b="b"/>
            <a:pathLst>
              <a:path w="1137284" h="403140">
                <a:moveTo>
                  <a:pt x="0" y="0"/>
                </a:moveTo>
                <a:lnTo>
                  <a:pt x="1137284" y="0"/>
                </a:lnTo>
                <a:lnTo>
                  <a:pt x="1137284" y="403140"/>
                </a:lnTo>
                <a:lnTo>
                  <a:pt x="0" y="403140"/>
                </a:lnTo>
                <a:lnTo>
                  <a:pt x="0" y="0"/>
                </a:lnTo>
                <a:close/>
              </a:path>
            </a:pathLst>
          </a:custGeom>
          <a:solidFill>
            <a:srgbClr val="94B3D6"/>
          </a:solidFill>
        </p:spPr>
        <p:txBody>
          <a:bodyPr wrap="square" lIns="0" tIns="0" rIns="0" bIns="0" rtlCol="0">
            <a:noAutofit/>
          </a:bodyPr>
          <a:lstStyle/>
          <a:p>
            <a:endParaRPr/>
          </a:p>
        </p:txBody>
      </p:sp>
      <p:sp>
        <p:nvSpPr>
          <p:cNvPr id="55" name="object 55"/>
          <p:cNvSpPr/>
          <p:nvPr/>
        </p:nvSpPr>
        <p:spPr>
          <a:xfrm>
            <a:off x="1961545" y="4398353"/>
            <a:ext cx="1137284" cy="403130"/>
          </a:xfrm>
          <a:custGeom>
            <a:avLst/>
            <a:gdLst/>
            <a:ahLst/>
            <a:cxnLst/>
            <a:rect l="l" t="t" r="r" b="b"/>
            <a:pathLst>
              <a:path w="1137284" h="403130">
                <a:moveTo>
                  <a:pt x="0" y="0"/>
                </a:moveTo>
                <a:lnTo>
                  <a:pt x="1137284" y="0"/>
                </a:lnTo>
                <a:lnTo>
                  <a:pt x="1137284" y="403130"/>
                </a:lnTo>
                <a:lnTo>
                  <a:pt x="0" y="403130"/>
                </a:lnTo>
                <a:lnTo>
                  <a:pt x="0" y="0"/>
                </a:lnTo>
                <a:close/>
              </a:path>
            </a:pathLst>
          </a:custGeom>
          <a:ln w="7088">
            <a:solidFill>
              <a:srgbClr val="94B3D6"/>
            </a:solidFill>
          </a:ln>
        </p:spPr>
        <p:txBody>
          <a:bodyPr wrap="square" lIns="0" tIns="0" rIns="0" bIns="0" rtlCol="0">
            <a:noAutofit/>
          </a:bodyPr>
          <a:lstStyle/>
          <a:p>
            <a:endParaRPr/>
          </a:p>
        </p:txBody>
      </p:sp>
      <p:sp>
        <p:nvSpPr>
          <p:cNvPr id="56" name="object 56"/>
          <p:cNvSpPr txBox="1"/>
          <p:nvPr/>
        </p:nvSpPr>
        <p:spPr>
          <a:xfrm>
            <a:off x="2144645" y="4430947"/>
            <a:ext cx="770255" cy="340360"/>
          </a:xfrm>
          <a:prstGeom prst="rect">
            <a:avLst/>
          </a:prstGeom>
        </p:spPr>
        <p:txBody>
          <a:bodyPr vert="horz" wrap="square" lIns="0" tIns="0" rIns="0" bIns="0" rtlCol="0">
            <a:noAutofit/>
          </a:bodyPr>
          <a:lstStyle/>
          <a:p>
            <a:pPr marL="12700" marR="12700" indent="134620">
              <a:lnSpc>
                <a:spcPct val="102899"/>
              </a:lnSpc>
            </a:pPr>
            <a:r>
              <a:rPr sz="1050" b="1" spc="45" dirty="0" smtClean="0">
                <a:solidFill>
                  <a:srgbClr val="FFFFFF"/>
                </a:solidFill>
                <a:latin typeface="Century Gothic"/>
                <a:cs typeface="Century Gothic"/>
              </a:rPr>
              <a:t>URBAN</a:t>
            </a:r>
            <a:r>
              <a:rPr sz="1050" b="1" spc="30" dirty="0" smtClean="0">
                <a:solidFill>
                  <a:srgbClr val="FFFFFF"/>
                </a:solidFill>
                <a:latin typeface="Century Gothic"/>
                <a:cs typeface="Century Gothic"/>
              </a:rPr>
              <a:t> RESI</a:t>
            </a:r>
            <a:r>
              <a:rPr sz="1050" b="1" spc="25" dirty="0" smtClean="0">
                <a:solidFill>
                  <a:srgbClr val="FFFFFF"/>
                </a:solidFill>
                <a:latin typeface="Century Gothic"/>
                <a:cs typeface="Century Gothic"/>
              </a:rPr>
              <a:t>LIE</a:t>
            </a:r>
            <a:r>
              <a:rPr sz="1050" b="1" spc="40" dirty="0" smtClean="0">
                <a:solidFill>
                  <a:srgbClr val="FFFFFF"/>
                </a:solidFill>
                <a:latin typeface="Century Gothic"/>
                <a:cs typeface="Century Gothic"/>
              </a:rPr>
              <a:t>N</a:t>
            </a:r>
            <a:r>
              <a:rPr sz="1050" b="1" spc="50" dirty="0" smtClean="0">
                <a:solidFill>
                  <a:srgbClr val="FFFFFF"/>
                </a:solidFill>
                <a:latin typeface="Century Gothic"/>
                <a:cs typeface="Century Gothic"/>
              </a:rPr>
              <a:t>C</a:t>
            </a:r>
            <a:r>
              <a:rPr sz="1050" b="1" spc="35" dirty="0" smtClean="0">
                <a:solidFill>
                  <a:srgbClr val="FFFFFF"/>
                </a:solidFill>
                <a:latin typeface="Century Gothic"/>
                <a:cs typeface="Century Gothic"/>
              </a:rPr>
              <a:t>E</a:t>
            </a:r>
            <a:endParaRPr sz="1050">
              <a:latin typeface="Century Gothic"/>
              <a:cs typeface="Century Gothic"/>
            </a:endParaRPr>
          </a:p>
        </p:txBody>
      </p:sp>
      <p:sp>
        <p:nvSpPr>
          <p:cNvPr id="58" name="object 58"/>
          <p:cNvSpPr/>
          <p:nvPr/>
        </p:nvSpPr>
        <p:spPr>
          <a:xfrm>
            <a:off x="4438367" y="3086122"/>
            <a:ext cx="1136055" cy="277950"/>
          </a:xfrm>
          <a:custGeom>
            <a:avLst/>
            <a:gdLst/>
            <a:ahLst/>
            <a:cxnLst/>
            <a:rect l="l" t="t" r="r" b="b"/>
            <a:pathLst>
              <a:path w="1136055" h="277950">
                <a:moveTo>
                  <a:pt x="0" y="0"/>
                </a:moveTo>
                <a:lnTo>
                  <a:pt x="1136055" y="0"/>
                </a:lnTo>
                <a:lnTo>
                  <a:pt x="1136055" y="277950"/>
                </a:lnTo>
                <a:lnTo>
                  <a:pt x="0" y="277950"/>
                </a:lnTo>
                <a:lnTo>
                  <a:pt x="0" y="0"/>
                </a:lnTo>
                <a:close/>
              </a:path>
            </a:pathLst>
          </a:custGeom>
          <a:solidFill>
            <a:srgbClr val="205868"/>
          </a:solidFill>
        </p:spPr>
        <p:txBody>
          <a:bodyPr wrap="square" lIns="0" tIns="0" rIns="0" bIns="0" rtlCol="0">
            <a:noAutofit/>
          </a:bodyPr>
          <a:lstStyle/>
          <a:p>
            <a:endParaRPr/>
          </a:p>
        </p:txBody>
      </p:sp>
      <p:sp>
        <p:nvSpPr>
          <p:cNvPr id="59" name="object 59"/>
          <p:cNvSpPr/>
          <p:nvPr/>
        </p:nvSpPr>
        <p:spPr>
          <a:xfrm>
            <a:off x="4438367" y="3767213"/>
            <a:ext cx="1136055" cy="247402"/>
          </a:xfrm>
          <a:custGeom>
            <a:avLst/>
            <a:gdLst/>
            <a:ahLst/>
            <a:cxnLst/>
            <a:rect l="l" t="t" r="r" b="b"/>
            <a:pathLst>
              <a:path w="1136055" h="247402">
                <a:moveTo>
                  <a:pt x="0" y="0"/>
                </a:moveTo>
                <a:lnTo>
                  <a:pt x="1136055" y="0"/>
                </a:lnTo>
                <a:lnTo>
                  <a:pt x="1136055" y="247402"/>
                </a:lnTo>
                <a:lnTo>
                  <a:pt x="0" y="247402"/>
                </a:lnTo>
                <a:lnTo>
                  <a:pt x="0" y="0"/>
                </a:lnTo>
                <a:close/>
              </a:path>
            </a:pathLst>
          </a:custGeom>
          <a:solidFill>
            <a:srgbClr val="205868"/>
          </a:solidFill>
        </p:spPr>
        <p:txBody>
          <a:bodyPr wrap="square" lIns="0" tIns="0" rIns="0" bIns="0" rtlCol="0">
            <a:noAutofit/>
          </a:bodyPr>
          <a:lstStyle/>
          <a:p>
            <a:endParaRPr/>
          </a:p>
        </p:txBody>
      </p:sp>
      <p:sp>
        <p:nvSpPr>
          <p:cNvPr id="60" name="object 60"/>
          <p:cNvSpPr/>
          <p:nvPr/>
        </p:nvSpPr>
        <p:spPr>
          <a:xfrm>
            <a:off x="4438367" y="3086122"/>
            <a:ext cx="1136055" cy="928492"/>
          </a:xfrm>
          <a:custGeom>
            <a:avLst/>
            <a:gdLst/>
            <a:ahLst/>
            <a:cxnLst/>
            <a:rect l="l" t="t" r="r" b="b"/>
            <a:pathLst>
              <a:path w="1136055" h="928492">
                <a:moveTo>
                  <a:pt x="0" y="0"/>
                </a:moveTo>
                <a:lnTo>
                  <a:pt x="1136055" y="0"/>
                </a:lnTo>
                <a:lnTo>
                  <a:pt x="1136055" y="928492"/>
                </a:lnTo>
                <a:lnTo>
                  <a:pt x="0" y="928492"/>
                </a:lnTo>
                <a:lnTo>
                  <a:pt x="0" y="0"/>
                </a:lnTo>
                <a:close/>
              </a:path>
            </a:pathLst>
          </a:custGeom>
          <a:ln w="20349">
            <a:solidFill>
              <a:srgbClr val="205868"/>
            </a:solidFill>
          </a:ln>
        </p:spPr>
        <p:txBody>
          <a:bodyPr wrap="square" lIns="0" tIns="0" rIns="0" bIns="0" rtlCol="0">
            <a:noAutofit/>
          </a:bodyPr>
          <a:lstStyle/>
          <a:p>
            <a:endParaRPr/>
          </a:p>
        </p:txBody>
      </p:sp>
      <p:sp>
        <p:nvSpPr>
          <p:cNvPr id="61" name="object 61"/>
          <p:cNvSpPr/>
          <p:nvPr/>
        </p:nvSpPr>
        <p:spPr>
          <a:xfrm>
            <a:off x="4437753" y="3364073"/>
            <a:ext cx="1136055" cy="403140"/>
          </a:xfrm>
          <a:custGeom>
            <a:avLst/>
            <a:gdLst/>
            <a:ahLst/>
            <a:cxnLst/>
            <a:rect l="l" t="t" r="r" b="b"/>
            <a:pathLst>
              <a:path w="1136055" h="403140">
                <a:moveTo>
                  <a:pt x="0" y="0"/>
                </a:moveTo>
                <a:lnTo>
                  <a:pt x="1136055" y="0"/>
                </a:lnTo>
                <a:lnTo>
                  <a:pt x="1136055" y="403140"/>
                </a:lnTo>
                <a:lnTo>
                  <a:pt x="0" y="403140"/>
                </a:lnTo>
                <a:lnTo>
                  <a:pt x="0" y="0"/>
                </a:lnTo>
                <a:close/>
              </a:path>
            </a:pathLst>
          </a:custGeom>
          <a:solidFill>
            <a:srgbClr val="205868"/>
          </a:solidFill>
        </p:spPr>
        <p:txBody>
          <a:bodyPr wrap="square" lIns="0" tIns="0" rIns="0" bIns="0" rtlCol="0">
            <a:noAutofit/>
          </a:bodyPr>
          <a:lstStyle/>
          <a:p>
            <a:endParaRPr/>
          </a:p>
        </p:txBody>
      </p:sp>
      <p:sp>
        <p:nvSpPr>
          <p:cNvPr id="62" name="object 62"/>
          <p:cNvSpPr/>
          <p:nvPr/>
        </p:nvSpPr>
        <p:spPr>
          <a:xfrm>
            <a:off x="4437753" y="3364083"/>
            <a:ext cx="1136055" cy="403130"/>
          </a:xfrm>
          <a:custGeom>
            <a:avLst/>
            <a:gdLst/>
            <a:ahLst/>
            <a:cxnLst/>
            <a:rect l="l" t="t" r="r" b="b"/>
            <a:pathLst>
              <a:path w="1136055" h="403130">
                <a:moveTo>
                  <a:pt x="0" y="0"/>
                </a:moveTo>
                <a:lnTo>
                  <a:pt x="1136055" y="0"/>
                </a:lnTo>
                <a:lnTo>
                  <a:pt x="1136055" y="403130"/>
                </a:lnTo>
                <a:lnTo>
                  <a:pt x="0" y="403130"/>
                </a:lnTo>
                <a:lnTo>
                  <a:pt x="0" y="0"/>
                </a:lnTo>
                <a:close/>
              </a:path>
            </a:pathLst>
          </a:custGeom>
          <a:ln w="7088">
            <a:solidFill>
              <a:srgbClr val="205868"/>
            </a:solidFill>
          </a:ln>
        </p:spPr>
        <p:txBody>
          <a:bodyPr wrap="square" lIns="0" tIns="0" rIns="0" bIns="0" rtlCol="0">
            <a:noAutofit/>
          </a:bodyPr>
          <a:lstStyle/>
          <a:p>
            <a:endParaRPr/>
          </a:p>
        </p:txBody>
      </p:sp>
      <p:sp>
        <p:nvSpPr>
          <p:cNvPr id="63" name="object 63"/>
          <p:cNvSpPr txBox="1"/>
          <p:nvPr/>
        </p:nvSpPr>
        <p:spPr>
          <a:xfrm>
            <a:off x="4616555" y="3396053"/>
            <a:ext cx="777875" cy="340360"/>
          </a:xfrm>
          <a:prstGeom prst="rect">
            <a:avLst/>
          </a:prstGeom>
        </p:spPr>
        <p:txBody>
          <a:bodyPr vert="horz" wrap="square" lIns="0" tIns="0" rIns="0" bIns="0" rtlCol="0">
            <a:noAutofit/>
          </a:bodyPr>
          <a:lstStyle/>
          <a:p>
            <a:pPr marL="70485" marR="12700" indent="-58419">
              <a:lnSpc>
                <a:spcPct val="102899"/>
              </a:lnSpc>
            </a:pPr>
            <a:r>
              <a:rPr sz="1050" b="1" spc="30" dirty="0" smtClean="0">
                <a:solidFill>
                  <a:srgbClr val="FFFFFF"/>
                </a:solidFill>
                <a:latin typeface="Century Gothic"/>
                <a:cs typeface="Century Gothic"/>
              </a:rPr>
              <a:t>F</a:t>
            </a:r>
            <a:r>
              <a:rPr sz="1050" b="1" spc="45" dirty="0" smtClean="0">
                <a:solidFill>
                  <a:srgbClr val="FFFFFF"/>
                </a:solidFill>
                <a:latin typeface="Century Gothic"/>
                <a:cs typeface="Century Gothic"/>
              </a:rPr>
              <a:t>INAN</a:t>
            </a:r>
            <a:r>
              <a:rPr sz="1050" b="1" spc="50" dirty="0" smtClean="0">
                <a:solidFill>
                  <a:srgbClr val="FFFFFF"/>
                </a:solidFill>
                <a:latin typeface="Century Gothic"/>
                <a:cs typeface="Century Gothic"/>
              </a:rPr>
              <a:t>C</a:t>
            </a:r>
            <a:r>
              <a:rPr sz="1050" b="1" spc="20" dirty="0" smtClean="0">
                <a:solidFill>
                  <a:srgbClr val="FFFFFF"/>
                </a:solidFill>
                <a:latin typeface="Century Gothic"/>
                <a:cs typeface="Century Gothic"/>
              </a:rPr>
              <a:t>I</a:t>
            </a:r>
            <a:r>
              <a:rPr sz="1050" b="1" spc="40" dirty="0" smtClean="0">
                <a:solidFill>
                  <a:srgbClr val="FFFFFF"/>
                </a:solidFill>
                <a:latin typeface="Century Gothic"/>
                <a:cs typeface="Century Gothic"/>
              </a:rPr>
              <a:t>A</a:t>
            </a:r>
            <a:r>
              <a:rPr sz="1050" b="1" spc="30" dirty="0" smtClean="0">
                <a:solidFill>
                  <a:srgbClr val="FFFFFF"/>
                </a:solidFill>
                <a:latin typeface="Century Gothic"/>
                <a:cs typeface="Century Gothic"/>
              </a:rPr>
              <a:t>L</a:t>
            </a:r>
            <a:r>
              <a:rPr sz="1050" b="1" spc="35" dirty="0" smtClean="0">
                <a:solidFill>
                  <a:srgbClr val="FFFFFF"/>
                </a:solidFill>
                <a:latin typeface="Century Gothic"/>
                <a:cs typeface="Century Gothic"/>
              </a:rPr>
              <a:t> SERVI</a:t>
            </a:r>
            <a:r>
              <a:rPr sz="1050" b="1" spc="50" dirty="0" smtClean="0">
                <a:solidFill>
                  <a:srgbClr val="FFFFFF"/>
                </a:solidFill>
                <a:latin typeface="Century Gothic"/>
                <a:cs typeface="Century Gothic"/>
              </a:rPr>
              <a:t>C</a:t>
            </a:r>
            <a:r>
              <a:rPr sz="1050" b="1" spc="25" dirty="0" smtClean="0">
                <a:solidFill>
                  <a:srgbClr val="FFFFFF"/>
                </a:solidFill>
                <a:latin typeface="Century Gothic"/>
                <a:cs typeface="Century Gothic"/>
              </a:rPr>
              <a:t>E</a:t>
            </a:r>
            <a:r>
              <a:rPr sz="1050" b="1" spc="35" dirty="0" smtClean="0">
                <a:solidFill>
                  <a:srgbClr val="FFFFFF"/>
                </a:solidFill>
                <a:latin typeface="Century Gothic"/>
                <a:cs typeface="Century Gothic"/>
              </a:rPr>
              <a:t>S</a:t>
            </a:r>
            <a:endParaRPr sz="1050">
              <a:latin typeface="Century Gothic"/>
              <a:cs typeface="Century Gothic"/>
            </a:endParaRPr>
          </a:p>
        </p:txBody>
      </p:sp>
      <p:graphicFrame>
        <p:nvGraphicFramePr>
          <p:cNvPr id="32" name="object 32"/>
          <p:cNvGraphicFramePr>
            <a:graphicFrameLocks noGrp="1"/>
          </p:cNvGraphicFramePr>
          <p:nvPr/>
        </p:nvGraphicFramePr>
        <p:xfrm>
          <a:off x="1951975" y="3065360"/>
          <a:ext cx="1136055" cy="928491"/>
        </p:xfrm>
        <a:graphic>
          <a:graphicData uri="http://schemas.openxmlformats.org/drawingml/2006/table">
            <a:tbl>
              <a:tblPr firstRow="1" bandRow="1">
                <a:tableStyleId>{2D5ABB26-0587-4C30-8999-92F81FD0307C}</a:tableStyleId>
              </a:tblPr>
              <a:tblGrid>
                <a:gridCol w="1136055"/>
              </a:tblGrid>
              <a:tr h="276784">
                <a:tc>
                  <a:txBody>
                    <a:bodyPr/>
                    <a:lstStyle/>
                    <a:p>
                      <a:endParaRPr sz="1050">
                        <a:latin typeface="Century Gothic"/>
                        <a:cs typeface="Century Gothic"/>
                      </a:endParaRPr>
                    </a:p>
                  </a:txBody>
                  <a:tcPr marL="0" marR="0" marT="0" marB="0">
                    <a:lnL w="20369">
                      <a:solidFill>
                        <a:srgbClr val="205868"/>
                      </a:solidFill>
                      <a:prstDash val="solid"/>
                    </a:lnL>
                    <a:lnR w="20369">
                      <a:solidFill>
                        <a:srgbClr val="205868"/>
                      </a:solidFill>
                      <a:prstDash val="solid"/>
                    </a:lnR>
                    <a:lnT w="20369">
                      <a:solidFill>
                        <a:srgbClr val="205868"/>
                      </a:solidFill>
                      <a:prstDash val="solid"/>
                    </a:lnT>
                    <a:lnB w="7066">
                      <a:solidFill>
                        <a:srgbClr val="205868"/>
                      </a:solidFill>
                      <a:prstDash val="solid"/>
                    </a:lnB>
                    <a:solidFill>
                      <a:srgbClr val="205868"/>
                    </a:solidFill>
                  </a:tcPr>
                </a:tc>
              </a:tr>
              <a:tr h="237412">
                <a:tc>
                  <a:txBody>
                    <a:bodyPr/>
                    <a:lstStyle/>
                    <a:p>
                      <a:pPr marL="139065">
                        <a:lnSpc>
                          <a:spcPct val="100000"/>
                        </a:lnSpc>
                      </a:pPr>
                      <a:r>
                        <a:rPr sz="1050" b="1" spc="-5" dirty="0" smtClean="0">
                          <a:solidFill>
                            <a:srgbClr val="FFFFFF"/>
                          </a:solidFill>
                          <a:latin typeface="Century Gothic"/>
                          <a:cs typeface="Century Gothic"/>
                        </a:rPr>
                        <a:t>COMM</a:t>
                      </a:r>
                      <a:r>
                        <a:rPr sz="1050" b="1" spc="0" dirty="0" smtClean="0">
                          <a:solidFill>
                            <a:srgbClr val="FFFFFF"/>
                          </a:solidFill>
                          <a:latin typeface="Century Gothic"/>
                          <a:cs typeface="Century Gothic"/>
                        </a:rPr>
                        <a:t>ER</a:t>
                      </a:r>
                      <a:r>
                        <a:rPr sz="1050" b="1" spc="-5" dirty="0" smtClean="0">
                          <a:solidFill>
                            <a:srgbClr val="FFFFFF"/>
                          </a:solidFill>
                          <a:latin typeface="Century Gothic"/>
                          <a:cs typeface="Century Gothic"/>
                        </a:rPr>
                        <a:t>CE</a:t>
                      </a:r>
                      <a:endParaRPr sz="1050">
                        <a:latin typeface="Century Gothic"/>
                        <a:cs typeface="Century Gothic"/>
                      </a:endParaRPr>
                    </a:p>
                  </a:txBody>
                  <a:tcPr marL="0" marR="0" marT="0" marB="0">
                    <a:lnL w="20369">
                      <a:solidFill>
                        <a:srgbClr val="205868"/>
                      </a:solidFill>
                      <a:prstDash val="solid"/>
                    </a:lnL>
                    <a:lnR w="20369">
                      <a:solidFill>
                        <a:srgbClr val="205868"/>
                      </a:solidFill>
                      <a:prstDash val="solid"/>
                    </a:lnR>
                    <a:lnT w="7066">
                      <a:solidFill>
                        <a:srgbClr val="205868"/>
                      </a:solidFill>
                      <a:prstDash val="solid"/>
                    </a:lnT>
                    <a:lnB w="7066">
                      <a:solidFill>
                        <a:srgbClr val="205868"/>
                      </a:solidFill>
                      <a:prstDash val="solid"/>
                    </a:lnB>
                    <a:solidFill>
                      <a:srgbClr val="205868"/>
                    </a:solidFill>
                  </a:tcPr>
                </a:tc>
              </a:tr>
              <a:tr h="414295">
                <a:tc>
                  <a:txBody>
                    <a:bodyPr/>
                    <a:lstStyle/>
                    <a:p>
                      <a:endParaRPr sz="1050">
                        <a:latin typeface="Century Gothic"/>
                        <a:cs typeface="Century Gothic"/>
                      </a:endParaRPr>
                    </a:p>
                  </a:txBody>
                  <a:tcPr marL="0" marR="0" marT="0" marB="0">
                    <a:lnL w="20369">
                      <a:solidFill>
                        <a:srgbClr val="205868"/>
                      </a:solidFill>
                      <a:prstDash val="solid"/>
                    </a:lnL>
                    <a:lnR w="20369">
                      <a:solidFill>
                        <a:srgbClr val="205868"/>
                      </a:solidFill>
                      <a:prstDash val="solid"/>
                    </a:lnR>
                    <a:lnT w="7066">
                      <a:solidFill>
                        <a:srgbClr val="205868"/>
                      </a:solidFill>
                      <a:prstDash val="solid"/>
                    </a:lnT>
                    <a:lnB w="20369">
                      <a:solidFill>
                        <a:srgbClr val="205868"/>
                      </a:solidFill>
                      <a:prstDash val="solid"/>
                    </a:lnB>
                    <a:solidFill>
                      <a:srgbClr val="205868"/>
                    </a:solidFill>
                  </a:tcPr>
                </a:tc>
              </a:tr>
            </a:tbl>
          </a:graphicData>
        </a:graphic>
      </p:graphicFrame>
      <p:graphicFrame>
        <p:nvGraphicFramePr>
          <p:cNvPr id="50" name="object 50"/>
          <p:cNvGraphicFramePr>
            <a:graphicFrameLocks noGrp="1"/>
          </p:cNvGraphicFramePr>
          <p:nvPr/>
        </p:nvGraphicFramePr>
        <p:xfrm>
          <a:off x="709813" y="4111382"/>
          <a:ext cx="1129047" cy="928491"/>
        </p:xfrm>
        <a:graphic>
          <a:graphicData uri="http://schemas.openxmlformats.org/drawingml/2006/table">
            <a:tbl>
              <a:tblPr firstRow="1" bandRow="1">
                <a:tableStyleId>{2D5ABB26-0587-4C30-8999-92F81FD0307C}</a:tableStyleId>
              </a:tblPr>
              <a:tblGrid>
                <a:gridCol w="1129047"/>
              </a:tblGrid>
              <a:tr h="207441">
                <a:tc>
                  <a:txBody>
                    <a:bodyPr/>
                    <a:lstStyle/>
                    <a:p>
                      <a:endParaRPr sz="1050">
                        <a:latin typeface="Century Gothic"/>
                        <a:cs typeface="Century Gothic"/>
                      </a:endParaRPr>
                    </a:p>
                  </a:txBody>
                  <a:tcPr marL="0" marR="0" marT="0" marB="0">
                    <a:lnR w="20372">
                      <a:solidFill>
                        <a:srgbClr val="94B3D6"/>
                      </a:solidFill>
                      <a:prstDash val="solid"/>
                    </a:lnR>
                    <a:lnT w="20372">
                      <a:solidFill>
                        <a:srgbClr val="94B3D6"/>
                      </a:solidFill>
                      <a:prstDash val="solid"/>
                    </a:lnT>
                    <a:lnB w="7091">
                      <a:solidFill>
                        <a:srgbClr val="94B3D6"/>
                      </a:solidFill>
                      <a:prstDash val="solid"/>
                    </a:lnB>
                    <a:solidFill>
                      <a:srgbClr val="94B3D6"/>
                    </a:solidFill>
                  </a:tcPr>
                </a:tc>
              </a:tr>
              <a:tr h="403130">
                <a:tc>
                  <a:txBody>
                    <a:bodyPr/>
                    <a:lstStyle/>
                    <a:p>
                      <a:pPr marL="408305" marR="330835" indent="-76835">
                        <a:lnSpc>
                          <a:spcPct val="102899"/>
                        </a:lnSpc>
                      </a:pPr>
                      <a:r>
                        <a:rPr sz="1050" b="1" dirty="0" smtClean="0">
                          <a:solidFill>
                            <a:srgbClr val="FFFFFF"/>
                          </a:solidFill>
                          <a:latin typeface="Century Gothic"/>
                          <a:cs typeface="Century Gothic"/>
                        </a:rPr>
                        <a:t>S</a:t>
                      </a:r>
                      <a:r>
                        <a:rPr sz="1050" b="1" spc="-5" dirty="0" smtClean="0">
                          <a:solidFill>
                            <a:srgbClr val="FFFFFF"/>
                          </a:solidFill>
                          <a:latin typeface="Century Gothic"/>
                          <a:cs typeface="Century Gothic"/>
                        </a:rPr>
                        <a:t>M</a:t>
                      </a:r>
                      <a:r>
                        <a:rPr sz="1050" b="1" spc="0" dirty="0" smtClean="0">
                          <a:solidFill>
                            <a:srgbClr val="FFFFFF"/>
                          </a:solidFill>
                          <a:latin typeface="Century Gothic"/>
                          <a:cs typeface="Century Gothic"/>
                        </a:rPr>
                        <a:t>ART </a:t>
                      </a:r>
                      <a:r>
                        <a:rPr sz="1050" b="1" spc="-5" dirty="0" smtClean="0">
                          <a:solidFill>
                            <a:srgbClr val="FFFFFF"/>
                          </a:solidFill>
                          <a:latin typeface="Century Gothic"/>
                          <a:cs typeface="Century Gothic"/>
                        </a:rPr>
                        <a:t>C</a:t>
                      </a:r>
                      <a:r>
                        <a:rPr sz="1050" b="1" spc="0" dirty="0" smtClean="0">
                          <a:solidFill>
                            <a:srgbClr val="FFFFFF"/>
                          </a:solidFill>
                          <a:latin typeface="Century Gothic"/>
                          <a:cs typeface="Century Gothic"/>
                        </a:rPr>
                        <a:t>I</a:t>
                      </a:r>
                      <a:r>
                        <a:rPr sz="1050" b="1" spc="-5" dirty="0" smtClean="0">
                          <a:solidFill>
                            <a:srgbClr val="FFFFFF"/>
                          </a:solidFill>
                          <a:latin typeface="Century Gothic"/>
                          <a:cs typeface="Century Gothic"/>
                        </a:rPr>
                        <a:t>T</a:t>
                      </a:r>
                      <a:r>
                        <a:rPr sz="1050" b="1" spc="0" dirty="0" smtClean="0">
                          <a:solidFill>
                            <a:srgbClr val="FFFFFF"/>
                          </a:solidFill>
                          <a:latin typeface="Century Gothic"/>
                          <a:cs typeface="Century Gothic"/>
                        </a:rPr>
                        <a:t>Y</a:t>
                      </a:r>
                      <a:endParaRPr sz="1050">
                        <a:latin typeface="Century Gothic"/>
                        <a:cs typeface="Century Gothic"/>
                      </a:endParaRPr>
                    </a:p>
                  </a:txBody>
                  <a:tcPr marL="0" marR="0" marT="0" marB="0">
                    <a:lnR w="20372">
                      <a:solidFill>
                        <a:srgbClr val="94B3D6"/>
                      </a:solidFill>
                      <a:prstDash val="solid"/>
                    </a:lnR>
                    <a:lnT w="7091">
                      <a:solidFill>
                        <a:srgbClr val="94B3D6"/>
                      </a:solidFill>
                      <a:prstDash val="solid"/>
                    </a:lnT>
                    <a:lnB w="7091">
                      <a:solidFill>
                        <a:srgbClr val="94B3D6"/>
                      </a:solidFill>
                      <a:prstDash val="solid"/>
                    </a:lnB>
                    <a:solidFill>
                      <a:srgbClr val="94B3D6"/>
                    </a:solidFill>
                  </a:tcPr>
                </a:tc>
              </a:tr>
              <a:tr h="317920">
                <a:tc>
                  <a:txBody>
                    <a:bodyPr/>
                    <a:lstStyle/>
                    <a:p>
                      <a:endParaRPr sz="1050">
                        <a:latin typeface="Century Gothic"/>
                        <a:cs typeface="Century Gothic"/>
                      </a:endParaRPr>
                    </a:p>
                  </a:txBody>
                  <a:tcPr marL="0" marR="0" marT="0" marB="0">
                    <a:lnR w="20372">
                      <a:solidFill>
                        <a:srgbClr val="94B3D6"/>
                      </a:solidFill>
                      <a:prstDash val="solid"/>
                    </a:lnR>
                    <a:lnT w="7091">
                      <a:solidFill>
                        <a:srgbClr val="94B3D6"/>
                      </a:solidFill>
                      <a:prstDash val="solid"/>
                    </a:lnT>
                    <a:lnB w="20372">
                      <a:solidFill>
                        <a:srgbClr val="94B3D6"/>
                      </a:solidFill>
                      <a:prstDash val="solid"/>
                    </a:lnB>
                    <a:solidFill>
                      <a:srgbClr val="94B3D6"/>
                    </a:solidFill>
                  </a:tcPr>
                </a:tc>
              </a:tr>
            </a:tbl>
          </a:graphicData>
        </a:graphic>
      </p:graphicFrame>
      <p:graphicFrame>
        <p:nvGraphicFramePr>
          <p:cNvPr id="57" name="object 57"/>
          <p:cNvGraphicFramePr>
            <a:graphicFrameLocks noGrp="1"/>
          </p:cNvGraphicFramePr>
          <p:nvPr/>
        </p:nvGraphicFramePr>
        <p:xfrm>
          <a:off x="3175325" y="3073587"/>
          <a:ext cx="1136055" cy="928491"/>
        </p:xfrm>
        <a:graphic>
          <a:graphicData uri="http://schemas.openxmlformats.org/drawingml/2006/table">
            <a:tbl>
              <a:tblPr firstRow="1" bandRow="1">
                <a:tableStyleId>{2D5ABB26-0587-4C30-8999-92F81FD0307C}</a:tableStyleId>
              </a:tblPr>
              <a:tblGrid>
                <a:gridCol w="1136055"/>
              </a:tblGrid>
              <a:tr h="276784">
                <a:tc>
                  <a:txBody>
                    <a:bodyPr/>
                    <a:lstStyle/>
                    <a:p>
                      <a:endParaRPr sz="1050">
                        <a:latin typeface="Century Gothic"/>
                        <a:cs typeface="Century Gothic"/>
                      </a:endParaRPr>
                    </a:p>
                  </a:txBody>
                  <a:tcPr marL="0" marR="0" marT="0" marB="0">
                    <a:lnL w="20369">
                      <a:solidFill>
                        <a:srgbClr val="205868"/>
                      </a:solidFill>
                      <a:prstDash val="solid"/>
                    </a:lnL>
                    <a:lnR w="20369">
                      <a:solidFill>
                        <a:srgbClr val="205868"/>
                      </a:solidFill>
                      <a:prstDash val="solid"/>
                    </a:lnR>
                    <a:lnT w="20369">
                      <a:solidFill>
                        <a:srgbClr val="205868"/>
                      </a:solidFill>
                      <a:prstDash val="solid"/>
                    </a:lnT>
                    <a:lnB w="7087">
                      <a:solidFill>
                        <a:srgbClr val="205868"/>
                      </a:solidFill>
                      <a:prstDash val="solid"/>
                    </a:lnB>
                    <a:solidFill>
                      <a:srgbClr val="205868"/>
                    </a:solidFill>
                  </a:tcPr>
                </a:tc>
              </a:tr>
              <a:tr h="403130">
                <a:tc>
                  <a:txBody>
                    <a:bodyPr/>
                    <a:lstStyle/>
                    <a:p>
                      <a:pPr marL="62230">
                        <a:lnSpc>
                          <a:spcPct val="100000"/>
                        </a:lnSpc>
                      </a:pPr>
                      <a:r>
                        <a:rPr sz="1000" b="1" spc="-5" dirty="0" smtClean="0">
                          <a:solidFill>
                            <a:srgbClr val="FFFFFF"/>
                          </a:solidFill>
                          <a:latin typeface="Century Gothic"/>
                          <a:cs typeface="Century Gothic"/>
                        </a:rPr>
                        <a:t>C</a:t>
                      </a:r>
                      <a:r>
                        <a:rPr sz="1000" b="1" spc="0" dirty="0" smtClean="0">
                          <a:solidFill>
                            <a:srgbClr val="FFFFFF"/>
                          </a:solidFill>
                          <a:latin typeface="Century Gothic"/>
                          <a:cs typeface="Century Gothic"/>
                        </a:rPr>
                        <a:t>ON</a:t>
                      </a:r>
                      <a:r>
                        <a:rPr sz="1000" b="1" spc="-5" dirty="0" smtClean="0">
                          <a:solidFill>
                            <a:srgbClr val="FFFFFF"/>
                          </a:solidFill>
                          <a:latin typeface="Century Gothic"/>
                          <a:cs typeface="Century Gothic"/>
                        </a:rPr>
                        <a:t>ST</a:t>
                      </a:r>
                      <a:r>
                        <a:rPr sz="1000" b="1" spc="0" dirty="0" smtClean="0">
                          <a:solidFill>
                            <a:srgbClr val="FFFFFF"/>
                          </a:solidFill>
                          <a:latin typeface="Century Gothic"/>
                          <a:cs typeface="Century Gothic"/>
                        </a:rPr>
                        <a:t>R</a:t>
                      </a:r>
                      <a:r>
                        <a:rPr sz="1000" b="1" spc="-5" dirty="0" smtClean="0">
                          <a:solidFill>
                            <a:srgbClr val="FFFFFF"/>
                          </a:solidFill>
                          <a:latin typeface="Century Gothic"/>
                          <a:cs typeface="Century Gothic"/>
                        </a:rPr>
                        <a:t>UCTI</a:t>
                      </a:r>
                      <a:r>
                        <a:rPr sz="1000" b="1" spc="0" dirty="0" smtClean="0">
                          <a:solidFill>
                            <a:srgbClr val="FFFFFF"/>
                          </a:solidFill>
                          <a:latin typeface="Century Gothic"/>
                          <a:cs typeface="Century Gothic"/>
                        </a:rPr>
                        <a:t>ON</a:t>
                      </a:r>
                      <a:endParaRPr sz="1000">
                        <a:latin typeface="Century Gothic"/>
                        <a:cs typeface="Century Gothic"/>
                      </a:endParaRPr>
                    </a:p>
                    <a:p>
                      <a:pPr marL="125095">
                        <a:lnSpc>
                          <a:spcPct val="100000"/>
                        </a:lnSpc>
                        <a:spcBef>
                          <a:spcPts val="45"/>
                        </a:spcBef>
                      </a:pPr>
                      <a:r>
                        <a:rPr sz="1050" b="1" dirty="0" smtClean="0">
                          <a:solidFill>
                            <a:srgbClr val="FFFFFF"/>
                          </a:solidFill>
                          <a:latin typeface="Century Gothic"/>
                          <a:cs typeface="Century Gothic"/>
                        </a:rPr>
                        <a:t>&amp;</a:t>
                      </a:r>
                      <a:r>
                        <a:rPr sz="1050" b="1" spc="10" dirty="0" smtClean="0">
                          <a:solidFill>
                            <a:srgbClr val="FFFFFF"/>
                          </a:solidFill>
                          <a:latin typeface="Century Gothic"/>
                          <a:cs typeface="Century Gothic"/>
                        </a:rPr>
                        <a:t> </a:t>
                      </a:r>
                      <a:r>
                        <a:rPr sz="1050" b="1" spc="0" dirty="0" smtClean="0">
                          <a:solidFill>
                            <a:srgbClr val="FFFFFF"/>
                          </a:solidFill>
                          <a:latin typeface="Century Gothic"/>
                          <a:cs typeface="Century Gothic"/>
                        </a:rPr>
                        <a:t>REAL S</a:t>
                      </a:r>
                      <a:r>
                        <a:rPr sz="1050" b="1" spc="-5" dirty="0" smtClean="0">
                          <a:solidFill>
                            <a:srgbClr val="FFFFFF"/>
                          </a:solidFill>
                          <a:latin typeface="Century Gothic"/>
                          <a:cs typeface="Century Gothic"/>
                        </a:rPr>
                        <a:t>T</a:t>
                      </a:r>
                      <a:r>
                        <a:rPr sz="1050" b="1" spc="0" dirty="0" smtClean="0">
                          <a:solidFill>
                            <a:srgbClr val="FFFFFF"/>
                          </a:solidFill>
                          <a:latin typeface="Century Gothic"/>
                          <a:cs typeface="Century Gothic"/>
                        </a:rPr>
                        <a:t>A</a:t>
                      </a:r>
                      <a:r>
                        <a:rPr sz="1050" b="1" spc="-5" dirty="0" smtClean="0">
                          <a:solidFill>
                            <a:srgbClr val="FFFFFF"/>
                          </a:solidFill>
                          <a:latin typeface="Century Gothic"/>
                          <a:cs typeface="Century Gothic"/>
                        </a:rPr>
                        <a:t>T</a:t>
                      </a:r>
                      <a:r>
                        <a:rPr sz="1050" b="1" spc="0" dirty="0" smtClean="0">
                          <a:solidFill>
                            <a:srgbClr val="FFFFFF"/>
                          </a:solidFill>
                          <a:latin typeface="Century Gothic"/>
                          <a:cs typeface="Century Gothic"/>
                        </a:rPr>
                        <a:t>E</a:t>
                      </a:r>
                      <a:endParaRPr sz="1050">
                        <a:latin typeface="Century Gothic"/>
                        <a:cs typeface="Century Gothic"/>
                      </a:endParaRPr>
                    </a:p>
                  </a:txBody>
                  <a:tcPr marL="0" marR="0" marT="0" marB="0">
                    <a:lnL w="20369">
                      <a:solidFill>
                        <a:srgbClr val="205868"/>
                      </a:solidFill>
                      <a:prstDash val="solid"/>
                    </a:lnL>
                    <a:lnR w="20369">
                      <a:solidFill>
                        <a:srgbClr val="205868"/>
                      </a:solidFill>
                      <a:prstDash val="solid"/>
                    </a:lnR>
                    <a:lnT w="7087">
                      <a:solidFill>
                        <a:srgbClr val="205868"/>
                      </a:solidFill>
                      <a:prstDash val="solid"/>
                    </a:lnT>
                    <a:lnB w="7087">
                      <a:solidFill>
                        <a:srgbClr val="205868"/>
                      </a:solidFill>
                      <a:prstDash val="solid"/>
                    </a:lnB>
                    <a:solidFill>
                      <a:srgbClr val="205868"/>
                    </a:solidFill>
                  </a:tcPr>
                </a:tc>
              </a:tr>
              <a:tr h="248577">
                <a:tc>
                  <a:txBody>
                    <a:bodyPr/>
                    <a:lstStyle/>
                    <a:p>
                      <a:endParaRPr sz="1050">
                        <a:latin typeface="Century Gothic"/>
                        <a:cs typeface="Century Gothic"/>
                      </a:endParaRPr>
                    </a:p>
                  </a:txBody>
                  <a:tcPr marL="0" marR="0" marT="0" marB="0">
                    <a:lnL w="20369">
                      <a:solidFill>
                        <a:srgbClr val="205868"/>
                      </a:solidFill>
                      <a:prstDash val="solid"/>
                    </a:lnL>
                    <a:lnR w="20369">
                      <a:solidFill>
                        <a:srgbClr val="205868"/>
                      </a:solidFill>
                      <a:prstDash val="solid"/>
                    </a:lnR>
                    <a:lnT w="7087">
                      <a:solidFill>
                        <a:srgbClr val="205868"/>
                      </a:solidFill>
                      <a:prstDash val="solid"/>
                    </a:lnT>
                    <a:lnB w="20369">
                      <a:solidFill>
                        <a:srgbClr val="205868"/>
                      </a:solidFill>
                      <a:prstDash val="solid"/>
                    </a:lnB>
                    <a:solidFill>
                      <a:srgbClr val="205868"/>
                    </a:solidFill>
                  </a:tcPr>
                </a:tc>
              </a:tr>
            </a:tbl>
          </a:graphicData>
        </a:graphic>
      </p:graphicFrame>
    </p:spTree>
    <p:extLst>
      <p:ext uri="{BB962C8B-B14F-4D97-AF65-F5344CB8AC3E}">
        <p14:creationId xmlns:p14="http://schemas.microsoft.com/office/powerpoint/2010/main" val="176114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2547</Words>
  <Application>Microsoft Office PowerPoint</Application>
  <PresentationFormat>Personalizados</PresentationFormat>
  <Paragraphs>240</Paragraphs>
  <Slides>21</Slides>
  <Notes>20</Notes>
  <HiddenSlides>0</HiddenSlides>
  <MMClips>0</MMClips>
  <ScaleCrop>false</ScaleCrop>
  <HeadingPairs>
    <vt:vector size="4" baseType="variant">
      <vt:variant>
        <vt:lpstr>Tema</vt:lpstr>
      </vt:variant>
      <vt:variant>
        <vt:i4>1</vt:i4>
      </vt:variant>
      <vt:variant>
        <vt:lpstr>Títulos dos diapositivos</vt:lpstr>
      </vt:variant>
      <vt:variant>
        <vt:i4>21</vt:i4>
      </vt:variant>
    </vt:vector>
  </HeadingPairs>
  <TitlesOfParts>
    <vt:vector size="22"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Maribel Ferreira (DMEI/DEEE)</dc:creator>
  <cp:lastModifiedBy>Maribel Ferreira (DMEI/DEEE)</cp:lastModifiedBy>
  <cp:revision>76</cp:revision>
  <dcterms:created xsi:type="dcterms:W3CDTF">2017-03-20T15:08:29Z</dcterms:created>
  <dcterms:modified xsi:type="dcterms:W3CDTF">2017-03-24T12:15:55Z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2017-03-07T00:00:00Z</vt:filetime>
  </property>
  <property fmtid="{D5CDD505-2E9C-101B-9397-08002B2CF9AE}" pid="3" name="LastSaved">
    <vt:filetime>2017-03-20T00:00:00Z</vt:filetime>
  </property>
</Properties>
</file>